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handoutMasterIdLst>
    <p:handoutMasterId r:id="rId50"/>
  </p:handoutMasterIdLst>
  <p:sldIdLst>
    <p:sldId id="418" r:id="rId2"/>
    <p:sldId id="475" r:id="rId3"/>
    <p:sldId id="434" r:id="rId4"/>
    <p:sldId id="454" r:id="rId5"/>
    <p:sldId id="493" r:id="rId6"/>
    <p:sldId id="457" r:id="rId7"/>
    <p:sldId id="497" r:id="rId8"/>
    <p:sldId id="458" r:id="rId9"/>
    <p:sldId id="459" r:id="rId10"/>
    <p:sldId id="461" r:id="rId11"/>
    <p:sldId id="462" r:id="rId12"/>
    <p:sldId id="463" r:id="rId13"/>
    <p:sldId id="464" r:id="rId14"/>
    <p:sldId id="512" r:id="rId15"/>
    <p:sldId id="465" r:id="rId16"/>
    <p:sldId id="466" r:id="rId17"/>
    <p:sldId id="467" r:id="rId18"/>
    <p:sldId id="469" r:id="rId19"/>
    <p:sldId id="513" r:id="rId20"/>
    <p:sldId id="498" r:id="rId21"/>
    <p:sldId id="499" r:id="rId22"/>
    <p:sldId id="496" r:id="rId23"/>
    <p:sldId id="494" r:id="rId24"/>
    <p:sldId id="516" r:id="rId25"/>
    <p:sldId id="508" r:id="rId26"/>
    <p:sldId id="506" r:id="rId27"/>
    <p:sldId id="501" r:id="rId28"/>
    <p:sldId id="505" r:id="rId29"/>
    <p:sldId id="504" r:id="rId30"/>
    <p:sldId id="503" r:id="rId31"/>
    <p:sldId id="502" r:id="rId32"/>
    <p:sldId id="517" r:id="rId33"/>
    <p:sldId id="518" r:id="rId34"/>
    <p:sldId id="519" r:id="rId35"/>
    <p:sldId id="520" r:id="rId36"/>
    <p:sldId id="426" r:id="rId37"/>
    <p:sldId id="500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14" r:id="rId46"/>
    <p:sldId id="530" r:id="rId47"/>
    <p:sldId id="333" r:id="rId48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66FF"/>
    <a:srgbClr val="FF0066"/>
    <a:srgbClr val="06BA17"/>
    <a:srgbClr val="FFCC66"/>
    <a:srgbClr val="FFFFFF"/>
    <a:srgbClr val="99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4" autoAdjust="0"/>
    <p:restoredTop sz="94213" autoAdjust="0"/>
  </p:normalViewPr>
  <p:slideViewPr>
    <p:cSldViewPr snapToObjects="1">
      <p:cViewPr varScale="1">
        <p:scale>
          <a:sx n="90" d="100"/>
          <a:sy n="90" d="100"/>
        </p:scale>
        <p:origin x="-10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l" defTabSz="954088" eaLnBrk="0" hangingPunct="0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E2F9E6-C172-432B-AC8C-443FB98732AA}" type="datetimeFigureOut">
              <a:rPr lang="zh-TW" altLang="en-US"/>
              <a:pPr>
                <a:defRPr/>
              </a:pPr>
              <a:t>2019/4/19</a:t>
            </a:fld>
            <a:endParaRPr lang="en-US" altLang="zh-TW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l" defTabSz="954088" eaLnBrk="0" hangingPunct="0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9DDCD1-A30B-4120-913E-A9F4071CE8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28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l" defTabSz="954088" eaLnBrk="1" hangingPunct="1">
              <a:defRPr sz="13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l" defTabSz="954088" eaLnBrk="1" hangingPunct="1">
              <a:defRPr sz="13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180F8A6-4C22-43A4-B082-AF06005AB4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0291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765175"/>
            <a:ext cx="9144000" cy="554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36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74C3-E719-4C3E-86F1-D4AEC90A670F}" type="datetime1">
              <a:rPr lang="zh-TW" altLang="en-US"/>
              <a:pPr>
                <a:defRPr/>
              </a:pPr>
              <a:t>2019/4/19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E3C2-9CFA-4E24-AABA-CC989E7BAB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63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F3CC-C7D9-464B-BF76-3897A2B3B7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385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0BB226E-746B-437E-8283-AA7A9E26A80E}" type="datetime1">
              <a:rPr lang="zh-TW" altLang="en-US"/>
              <a:pPr>
                <a:defRPr/>
              </a:pPr>
              <a:t>2019/4/19</a:t>
            </a:fld>
            <a:endParaRPr lang="en-US" alt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0706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B00230A-053B-4F44-A718-82DD44C7F2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kinghood.com.tw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nghood.com.tw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雲端畫面擷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91440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E094CB-78D9-4E4B-ADB0-D844DAF84F4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smtClean="0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6550" y="3324225"/>
            <a:ext cx="6018213" cy="1031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雲端公文簽核系統</a:t>
            </a:r>
            <a:endParaRPr lang="zh-TW" altLang="en-US" sz="4800" b="1" dirty="0" smtClean="0">
              <a:effectLst>
                <a:outerShdw blurRad="38100" dist="38100" dir="2700000" algn="tl">
                  <a:srgbClr val="C0C0C0"/>
                </a:outerShdw>
              </a:effectLst>
              <a:ea typeface="SimHei" panose="02010609060101010101" pitchFamily="49" charset="-122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6113" y="4310063"/>
            <a:ext cx="5399087" cy="15589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國尊科技股份有限公司</a:t>
            </a:r>
          </a:p>
          <a:p>
            <a:pPr eaLnBrk="1" hangingPunct="1">
              <a:defRPr/>
            </a:pPr>
            <a:r>
              <a:rPr lang="en-US" altLang="zh-TW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Kinghood Technology Co. Ltd.</a:t>
            </a:r>
          </a:p>
          <a:p>
            <a:pPr eaLnBrk="1" hangingPunct="1">
              <a:defRPr/>
            </a:pPr>
            <a:r>
              <a:rPr lang="en-US" altLang="zh-TW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http://www.kinghood.com.tw</a:t>
            </a:r>
            <a:endParaRPr lang="en-US" altLang="zh-TW" sz="24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6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654300"/>
            <a:ext cx="590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12C52-29D0-47B9-8845-4895911C7AC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0"/>
            <a:ext cx="8229600" cy="490538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 </a:t>
            </a:r>
            <a:r>
              <a:rPr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1735545" y="3886187"/>
            <a:ext cx="6337300" cy="9826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意見：發文者，可增加意見。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附加檔案：外來文如有檔案會自動匯入，亦可自行增加檔案。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引用已結案簽文：如遇到同類型公文，可增加已結案公文。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" y="4508500"/>
            <a:ext cx="1763713" cy="1562100"/>
            <a:chOff x="1" y="4508500"/>
            <a:chExt cx="1763713" cy="1562100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1" y="4508500"/>
              <a:ext cx="1043608" cy="15621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100361" name="Line 9"/>
            <p:cNvSpPr>
              <a:spLocks noChangeShapeType="1"/>
            </p:cNvSpPr>
            <p:nvPr/>
          </p:nvSpPr>
          <p:spPr bwMode="auto">
            <a:xfrm>
              <a:off x="1043609" y="4653136"/>
              <a:ext cx="72010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65175"/>
            <a:ext cx="91630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439D6-2CFB-4CA0-9C9B-D366D4FBC49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 </a:t>
            </a:r>
            <a:r>
              <a:rPr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843213" y="2492375"/>
            <a:ext cx="1800225" cy="1296988"/>
            <a:chOff x="2843213" y="2492375"/>
            <a:chExt cx="1800225" cy="1296988"/>
          </a:xfrm>
        </p:grpSpPr>
        <p:sp>
          <p:nvSpPr>
            <p:cNvPr id="4" name="矩形 3"/>
            <p:cNvSpPr/>
            <p:nvPr/>
          </p:nvSpPr>
          <p:spPr bwMode="auto">
            <a:xfrm>
              <a:off x="2843213" y="2492375"/>
              <a:ext cx="1800225" cy="1296988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422" name="文字方塊 1"/>
            <p:cNvSpPr txBox="1">
              <a:spLocks noChangeArrowheads="1"/>
            </p:cNvSpPr>
            <p:nvPr/>
          </p:nvSpPr>
          <p:spPr bwMode="auto">
            <a:xfrm>
              <a:off x="3095253" y="3352284"/>
              <a:ext cx="12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/>
              <a:r>
                <a:rPr lang="zh-TW" altLang="en-US">
                  <a:solidFill>
                    <a:srgbClr val="FF0000"/>
                  </a:solidFill>
                </a:rPr>
                <a:t>組織</a:t>
              </a:r>
            </a:p>
          </p:txBody>
        </p:sp>
      </p:grp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4643438" y="2492375"/>
            <a:ext cx="2016125" cy="1296988"/>
            <a:chOff x="2843213" y="2492375"/>
            <a:chExt cx="1800225" cy="1296988"/>
          </a:xfrm>
        </p:grpSpPr>
        <p:sp>
          <p:nvSpPr>
            <p:cNvPr id="10" name="矩形 9"/>
            <p:cNvSpPr/>
            <p:nvPr/>
          </p:nvSpPr>
          <p:spPr bwMode="auto">
            <a:xfrm>
              <a:off x="2843213" y="2492375"/>
              <a:ext cx="1800225" cy="1296988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420" name="文字方塊 10"/>
            <p:cNvSpPr txBox="1">
              <a:spLocks noChangeArrowheads="1"/>
            </p:cNvSpPr>
            <p:nvPr/>
          </p:nvSpPr>
          <p:spPr bwMode="auto">
            <a:xfrm>
              <a:off x="3095253" y="3352284"/>
              <a:ext cx="12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/>
              <a:r>
                <a:rPr lang="zh-TW" altLang="en-US">
                  <a:solidFill>
                    <a:srgbClr val="FF0000"/>
                  </a:solidFill>
                </a:rPr>
                <a:t>人員</a:t>
              </a: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1895475" y="1520825"/>
            <a:ext cx="7258050" cy="2997200"/>
            <a:chOff x="1895475" y="1520216"/>
            <a:chExt cx="7258050" cy="2998196"/>
          </a:xfrm>
        </p:grpSpPr>
        <p:pic>
          <p:nvPicPr>
            <p:cNvPr id="17416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1520216"/>
              <a:ext cx="725805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 bwMode="auto">
            <a:xfrm>
              <a:off x="4926013" y="3573536"/>
              <a:ext cx="509587" cy="384303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418" name="文字方塊 14"/>
            <p:cNvSpPr txBox="1">
              <a:spLocks noChangeArrowheads="1"/>
            </p:cNvSpPr>
            <p:nvPr/>
          </p:nvSpPr>
          <p:spPr bwMode="auto">
            <a:xfrm>
              <a:off x="3563888" y="4149080"/>
              <a:ext cx="3672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>
                  <a:solidFill>
                    <a:srgbClr val="FF0000"/>
                  </a:solidFill>
                </a:rPr>
                <a:t>指定承辦人後，點選完成。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7CAB0A-892F-4709-A329-403AEBA5A7C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ea typeface="標楷體" panose="03000509000000000000" pitchFamily="65" charset="-120"/>
              </a:rPr>
              <a:t>公文已成功送出畫面</a:t>
            </a:r>
            <a:r>
              <a:rPr lang="en-US" altLang="zh-TW" sz="3600" b="1" smtClean="0">
                <a:ea typeface="標楷體" panose="03000509000000000000" pitchFamily="65" charset="-120"/>
              </a:rPr>
              <a:t>1</a:t>
            </a:r>
          </a:p>
        </p:txBody>
      </p:sp>
      <p:pic>
        <p:nvPicPr>
          <p:cNvPr id="1843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630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2"/>
          <p:cNvSpPr txBox="1">
            <a:spLocks noChangeArrowheads="1"/>
          </p:cNvSpPr>
          <p:nvPr/>
        </p:nvSpPr>
        <p:spPr bwMode="auto">
          <a:xfrm>
            <a:off x="3059113" y="3200400"/>
            <a:ext cx="302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>
                <a:solidFill>
                  <a:srgbClr val="FF0000"/>
                </a:solidFill>
              </a:rPr>
              <a:t>已成功分文給處室承辦人。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BD8108-AA30-4015-AB39-E121CF4A0F60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ea typeface="標楷體" panose="03000509000000000000" pitchFamily="65" charset="-120"/>
              </a:rPr>
              <a:t>公文追蹤</a:t>
            </a:r>
            <a:r>
              <a:rPr lang="en-US" altLang="zh-TW" sz="3600" b="1" smtClean="0">
                <a:ea typeface="標楷體" panose="03000509000000000000" pitchFamily="65" charset="-120"/>
              </a:rPr>
              <a:t>1</a:t>
            </a:r>
          </a:p>
        </p:txBody>
      </p:sp>
      <p:grpSp>
        <p:nvGrpSpPr>
          <p:cNvPr id="103437" name="Group 13"/>
          <p:cNvGrpSpPr>
            <a:grpSpLocks/>
          </p:cNvGrpSpPr>
          <p:nvPr/>
        </p:nvGrpSpPr>
        <p:grpSpPr bwMode="auto">
          <a:xfrm>
            <a:off x="263525" y="1674813"/>
            <a:ext cx="8629650" cy="2132012"/>
            <a:chOff x="166" y="1089"/>
            <a:chExt cx="5436" cy="1343"/>
          </a:xfrm>
        </p:grpSpPr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166" y="1100"/>
              <a:ext cx="726" cy="9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標楷體" panose="03000509000000000000" pitchFamily="65" charset="-120"/>
              </a:endParaRPr>
            </a:p>
          </p:txBody>
        </p:sp>
        <p:grpSp>
          <p:nvGrpSpPr>
            <p:cNvPr id="19465" name="Group 8"/>
            <p:cNvGrpSpPr>
              <a:grpSpLocks/>
            </p:cNvGrpSpPr>
            <p:nvPr/>
          </p:nvGrpSpPr>
          <p:grpSpPr bwMode="auto">
            <a:xfrm>
              <a:off x="892" y="1152"/>
              <a:ext cx="174" cy="483"/>
              <a:chOff x="892" y="1642"/>
              <a:chExt cx="174" cy="483"/>
            </a:xfrm>
          </p:grpSpPr>
          <p:sp>
            <p:nvSpPr>
              <p:cNvPr id="19470" name="Line 6"/>
              <p:cNvSpPr>
                <a:spLocks noChangeShapeType="1"/>
              </p:cNvSpPr>
              <p:nvPr/>
            </p:nvSpPr>
            <p:spPr bwMode="auto">
              <a:xfrm>
                <a:off x="892" y="1677"/>
                <a:ext cx="17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471" name="Line 7"/>
              <p:cNvSpPr>
                <a:spLocks noChangeShapeType="1"/>
              </p:cNvSpPr>
              <p:nvPr/>
            </p:nvSpPr>
            <p:spPr bwMode="auto">
              <a:xfrm>
                <a:off x="1066" y="1642"/>
                <a:ext cx="0" cy="4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166" y="1640"/>
              <a:ext cx="1580" cy="61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ea typeface="標楷體" panose="03000509000000000000" pitchFamily="65" charset="-120"/>
                </a:rPr>
                <a:t>發出去的公文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ea typeface="標楷體" panose="03000509000000000000" pitchFamily="65" charset="-120"/>
                </a:rPr>
                <a:t>呈現於進行中的文件夾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ea typeface="標楷體" panose="03000509000000000000" pitchFamily="65" charset="-120"/>
                </a:rPr>
                <a:t>以利追蹤</a:t>
              </a:r>
            </a:p>
          </p:txBody>
        </p:sp>
        <p:sp>
          <p:nvSpPr>
            <p:cNvPr id="19467" name="Rectangle 10"/>
            <p:cNvSpPr>
              <a:spLocks noChangeArrowheads="1"/>
            </p:cNvSpPr>
            <p:nvPr/>
          </p:nvSpPr>
          <p:spPr bwMode="auto">
            <a:xfrm>
              <a:off x="4604" y="1089"/>
              <a:ext cx="998" cy="19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>
              <a:off x="4616" y="1290"/>
              <a:ext cx="0" cy="4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69" name="AutoShape 12"/>
            <p:cNvSpPr>
              <a:spLocks noChangeArrowheads="1"/>
            </p:cNvSpPr>
            <p:nvPr/>
          </p:nvSpPr>
          <p:spPr bwMode="auto">
            <a:xfrm>
              <a:off x="4082" y="1765"/>
              <a:ext cx="1043" cy="66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ea typeface="標楷體" panose="03000509000000000000" pitchFamily="65" charset="-120"/>
                </a:rPr>
                <a:t>即時</a:t>
              </a:r>
              <a:r>
                <a:rPr lang="zh-TW" altLang="en-US" sz="1800" dirty="0" smtClean="0">
                  <a:ea typeface="標楷體" panose="03000509000000000000" pitchFamily="65" charset="-120"/>
                </a:rPr>
                <a:t>了解</a:t>
              </a:r>
              <a:endParaRPr lang="zh-TW" altLang="en-US" sz="1800" dirty="0"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ea typeface="標楷體" panose="03000509000000000000" pitchFamily="65" charset="-120"/>
                </a:rPr>
                <a:t>簽呈</a:t>
              </a:r>
              <a:r>
                <a:rPr lang="en-US" altLang="zh-TW" sz="1800" dirty="0">
                  <a:ea typeface="標楷體" panose="03000509000000000000" pitchFamily="65" charset="-120"/>
                </a:rPr>
                <a:t>/</a:t>
              </a:r>
              <a:r>
                <a:rPr lang="zh-TW" altLang="en-US" sz="1800" dirty="0">
                  <a:ea typeface="標楷體" panose="03000509000000000000" pitchFamily="65" charset="-120"/>
                </a:rPr>
                <a:t>公文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800" dirty="0">
                  <a:ea typeface="標楷體" panose="03000509000000000000" pitchFamily="65" charset="-120"/>
                </a:rPr>
                <a:t>動向</a:t>
              </a:r>
            </a:p>
          </p:txBody>
        </p:sp>
      </p:grp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651500" y="3879850"/>
            <a:ext cx="3357563" cy="21907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/>
              <a:t>驚嘆號</a:t>
            </a:r>
            <a:r>
              <a:rPr lang="en-US" altLang="zh-TW" sz="2400" dirty="0"/>
              <a:t>+</a:t>
            </a:r>
            <a:r>
              <a:rPr lang="zh-TW" altLang="en-US" sz="2400" dirty="0"/>
              <a:t>紅字</a:t>
            </a:r>
            <a:r>
              <a:rPr lang="en-US" altLang="zh-TW" sz="2400" dirty="0"/>
              <a:t>=</a:t>
            </a:r>
            <a:r>
              <a:rPr lang="zh-TW" altLang="en-US" sz="2400" dirty="0"/>
              <a:t>一日公文</a:t>
            </a:r>
            <a:br>
              <a:rPr lang="zh-TW" altLang="en-US" sz="2400" dirty="0"/>
            </a:br>
            <a:r>
              <a:rPr lang="zh-TW" altLang="en-US" sz="2400" dirty="0"/>
              <a:t>驚嘆號</a:t>
            </a:r>
            <a:r>
              <a:rPr lang="en-US" altLang="zh-TW" sz="2400" dirty="0"/>
              <a:t>+</a:t>
            </a:r>
            <a:r>
              <a:rPr lang="zh-TW" altLang="en-US" sz="2400" dirty="0"/>
              <a:t>黑字</a:t>
            </a:r>
            <a:r>
              <a:rPr lang="en-US" altLang="zh-TW" sz="2400" dirty="0"/>
              <a:t>=</a:t>
            </a:r>
            <a:r>
              <a:rPr lang="zh-TW" altLang="en-US" sz="2400" dirty="0"/>
              <a:t>三日公文</a:t>
            </a:r>
            <a:br>
              <a:rPr lang="zh-TW" altLang="en-US" sz="2400" dirty="0"/>
            </a:br>
            <a:r>
              <a:rPr lang="zh-TW" altLang="en-US" sz="2400" dirty="0"/>
              <a:t>黑字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六日</a:t>
            </a:r>
            <a:r>
              <a:rPr lang="zh-TW" altLang="en-US" sz="2400" dirty="0"/>
              <a:t>公文</a:t>
            </a:r>
            <a:endParaRPr kumimoji="0" lang="zh-TW" altLang="en-US" sz="2400" dirty="0">
              <a:ea typeface="標楷體" panose="03000509000000000000" pitchFamily="65" charset="-12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108325" y="1484313"/>
            <a:ext cx="2543175" cy="417671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9BF07C-766F-4B96-9672-0C6EF7D98AE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a typeface="標楷體" panose="03000509000000000000" pitchFamily="65" charset="-120"/>
              </a:rPr>
              <a:t>公文追蹤</a:t>
            </a:r>
            <a:endParaRPr lang="en-US" altLang="zh-TW" sz="3600" kern="0" dirty="0" smtClean="0">
              <a:ea typeface="標楷體" panose="03000509000000000000" pitchFamily="65" charset="-120"/>
            </a:endParaRPr>
          </a:p>
        </p:txBody>
      </p:sp>
      <p:pic>
        <p:nvPicPr>
          <p:cNvPr id="2048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2"/>
            <a:ext cx="9144000" cy="525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字方塊 1"/>
          <p:cNvSpPr txBox="1">
            <a:spLocks noChangeArrowheads="1"/>
          </p:cNvSpPr>
          <p:nvPr/>
        </p:nvSpPr>
        <p:spPr bwMode="auto">
          <a:xfrm>
            <a:off x="2987824" y="5509419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即時掌握公文簽辦進度。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3D228A-A068-46B2-BC8B-63082361844A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 smtClean="0">
                <a:ea typeface="標楷體" panose="03000509000000000000" pitchFamily="65" charset="-120"/>
              </a:rPr>
              <a:t>簽核者畫面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459" name="Group 11"/>
          <p:cNvGrpSpPr>
            <a:grpSpLocks/>
          </p:cNvGrpSpPr>
          <p:nvPr/>
        </p:nvGrpSpPr>
        <p:grpSpPr bwMode="auto">
          <a:xfrm>
            <a:off x="179388" y="1628775"/>
            <a:ext cx="2325687" cy="1647825"/>
            <a:chOff x="113" y="1026"/>
            <a:chExt cx="1465" cy="1038"/>
          </a:xfrm>
        </p:grpSpPr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892" y="1026"/>
              <a:ext cx="174" cy="483"/>
              <a:chOff x="892" y="1677"/>
              <a:chExt cx="174" cy="483"/>
            </a:xfrm>
          </p:grpSpPr>
          <p:sp>
            <p:nvSpPr>
              <p:cNvPr id="22538" name="Line 7"/>
              <p:cNvSpPr>
                <a:spLocks noChangeShapeType="1"/>
              </p:cNvSpPr>
              <p:nvPr/>
            </p:nvSpPr>
            <p:spPr bwMode="auto">
              <a:xfrm>
                <a:off x="892" y="1677"/>
                <a:ext cx="17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539" name="Line 8"/>
              <p:cNvSpPr>
                <a:spLocks noChangeShapeType="1"/>
              </p:cNvSpPr>
              <p:nvPr/>
            </p:nvSpPr>
            <p:spPr bwMode="auto">
              <a:xfrm>
                <a:off x="1066" y="1677"/>
                <a:ext cx="0" cy="4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2535" name="Group 10"/>
            <p:cNvGrpSpPr>
              <a:grpSpLocks/>
            </p:cNvGrpSpPr>
            <p:nvPr/>
          </p:nvGrpSpPr>
          <p:grpSpPr bwMode="auto">
            <a:xfrm>
              <a:off x="113" y="1026"/>
              <a:ext cx="1465" cy="1038"/>
              <a:chOff x="113" y="1026"/>
              <a:chExt cx="1465" cy="1038"/>
            </a:xfrm>
          </p:grpSpPr>
          <p:sp>
            <p:nvSpPr>
              <p:cNvPr id="22536" name="Rectangle 5"/>
              <p:cNvSpPr>
                <a:spLocks noChangeArrowheads="1"/>
              </p:cNvSpPr>
              <p:nvPr/>
            </p:nvSpPr>
            <p:spPr bwMode="auto">
              <a:xfrm>
                <a:off x="113" y="1026"/>
                <a:ext cx="771" cy="136"/>
              </a:xfrm>
              <a:prstGeom prst="rect">
                <a:avLst/>
              </a:prstGeom>
              <a:noFill/>
              <a:ln w="285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ea typeface="標楷體" panose="03000509000000000000" pitchFamily="65" charset="-120"/>
                </a:endParaRPr>
              </a:p>
            </p:txBody>
          </p:sp>
          <p:sp>
            <p:nvSpPr>
              <p:cNvPr id="22537" name="AutoShape 9"/>
              <p:cNvSpPr>
                <a:spLocks noChangeArrowheads="1"/>
              </p:cNvSpPr>
              <p:nvPr/>
            </p:nvSpPr>
            <p:spPr bwMode="auto">
              <a:xfrm>
                <a:off x="512" y="1509"/>
                <a:ext cx="1066" cy="555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 algn="ctr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>
                    <a:ea typeface="標楷體" panose="03000509000000000000" pitchFamily="65" charset="-120"/>
                  </a:rPr>
                  <a:t>簽核者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>
                    <a:ea typeface="標楷體" panose="03000509000000000000" pitchFamily="65" charset="-120"/>
                  </a:rPr>
                  <a:t>於收件夾中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>
                    <a:ea typeface="標楷體" panose="03000509000000000000" pitchFamily="65" charset="-120"/>
                  </a:rPr>
                  <a:t>進行簽核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E9C42-2090-4DEC-B529-F934D4903943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 dirty="0" smtClean="0">
                <a:ea typeface="標楷體" panose="03000509000000000000" pitchFamily="65" charset="-120"/>
              </a:rPr>
              <a:t>簽核者內文呈現畫面</a:t>
            </a:r>
            <a:r>
              <a:rPr lang="en-US" altLang="zh-TW" sz="3200" b="1" dirty="0" smtClean="0">
                <a:ea typeface="標楷體" panose="03000509000000000000" pitchFamily="65" charset="-120"/>
              </a:rPr>
              <a:t>1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5175"/>
            <a:ext cx="9163051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07F578-5DE3-4875-8FCC-AB362183376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40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 smtClean="0">
                <a:ea typeface="標楷體" panose="03000509000000000000" pitchFamily="65" charset="-120"/>
              </a:rPr>
              <a:t>簽核者內文呈現畫面</a:t>
            </a:r>
            <a:r>
              <a:rPr lang="en-US" altLang="zh-TW" sz="3200" b="1" smtClean="0">
                <a:ea typeface="標楷體" panose="03000509000000000000" pitchFamily="65" charset="-120"/>
              </a:rPr>
              <a:t>2</a:t>
            </a:r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422275" y="1851025"/>
            <a:ext cx="8470900" cy="2082800"/>
            <a:chOff x="422339" y="1851322"/>
            <a:chExt cx="8470141" cy="2081883"/>
          </a:xfrm>
        </p:grpSpPr>
        <p:sp>
          <p:nvSpPr>
            <p:cNvPr id="24591" name="Rectangle 6"/>
            <p:cNvSpPr>
              <a:spLocks noChangeArrowheads="1"/>
            </p:cNvSpPr>
            <p:nvPr/>
          </p:nvSpPr>
          <p:spPr bwMode="auto">
            <a:xfrm>
              <a:off x="1907704" y="1851322"/>
              <a:ext cx="6984776" cy="630237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24592" name="Line 7"/>
            <p:cNvSpPr>
              <a:spLocks noChangeShapeType="1"/>
            </p:cNvSpPr>
            <p:nvPr/>
          </p:nvSpPr>
          <p:spPr bwMode="auto">
            <a:xfrm flipH="1">
              <a:off x="1263206" y="2480797"/>
              <a:ext cx="6524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3" name="AutoShape 8"/>
            <p:cNvSpPr>
              <a:spLocks noChangeArrowheads="1"/>
            </p:cNvSpPr>
            <p:nvPr/>
          </p:nvSpPr>
          <p:spPr bwMode="auto">
            <a:xfrm>
              <a:off x="422339" y="2348880"/>
              <a:ext cx="828675" cy="15843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ea typeface="標楷體" panose="03000509000000000000" pitchFamily="65" charset="-120"/>
                </a:rPr>
                <a:t>點選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ea typeface="標楷體" panose="03000509000000000000" pitchFamily="65" charset="-120"/>
                </a:rPr>
                <a:t>+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ea typeface="標楷體" panose="03000509000000000000" pitchFamily="65" charset="-120"/>
                </a:rPr>
                <a:t>增加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ea typeface="標楷體" panose="03000509000000000000" pitchFamily="65" charset="-120"/>
                </a:rPr>
                <a:t>簽核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ea typeface="標楷體" panose="03000509000000000000" pitchFamily="65" charset="-120"/>
                </a:rPr>
                <a:t>人員</a:t>
              </a:r>
            </a:p>
          </p:txBody>
        </p:sp>
      </p:grp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1905000" y="1851025"/>
            <a:ext cx="7219950" cy="2046288"/>
            <a:chOff x="1907704" y="2348880"/>
            <a:chExt cx="7219168" cy="2046559"/>
          </a:xfrm>
        </p:grpSpPr>
        <p:sp>
          <p:nvSpPr>
            <p:cNvPr id="7" name="矩形 6"/>
            <p:cNvSpPr/>
            <p:nvPr/>
          </p:nvSpPr>
          <p:spPr bwMode="auto">
            <a:xfrm>
              <a:off x="1907704" y="2348880"/>
              <a:ext cx="7219168" cy="2046559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24590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188" y="2446957"/>
              <a:ext cx="693420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2555875" y="3995738"/>
            <a:ext cx="6337300" cy="1449387"/>
            <a:chOff x="2555776" y="3995958"/>
            <a:chExt cx="6336704" cy="1449266"/>
          </a:xfrm>
        </p:grpSpPr>
        <p:sp>
          <p:nvSpPr>
            <p:cNvPr id="9" name="矩形 8"/>
            <p:cNvSpPr/>
            <p:nvPr/>
          </p:nvSpPr>
          <p:spPr bwMode="auto">
            <a:xfrm>
              <a:off x="2555776" y="3995958"/>
              <a:ext cx="6336704" cy="1449266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588" name="文字方塊 10"/>
            <p:cNvSpPr txBox="1">
              <a:spLocks noChangeArrowheads="1"/>
            </p:cNvSpPr>
            <p:nvPr/>
          </p:nvSpPr>
          <p:spPr bwMode="auto">
            <a:xfrm>
              <a:off x="3995936" y="4297311"/>
              <a:ext cx="38164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dirty="0">
                  <a:solidFill>
                    <a:srgbClr val="FF0000"/>
                  </a:solidFill>
                </a:rPr>
                <a:t>輸入對此份公文的意見與看法，同時可對</a:t>
              </a:r>
              <a:r>
                <a:rPr lang="zh-TW" altLang="en-US" dirty="0">
                  <a:solidFill>
                    <a:srgbClr val="0070C0"/>
                  </a:solidFill>
                </a:rPr>
                <a:t>常用性名詞做儲存</a:t>
              </a:r>
              <a:r>
                <a:rPr lang="zh-TW" altLang="en-US" dirty="0">
                  <a:solidFill>
                    <a:srgbClr val="FF0000"/>
                  </a:solidFill>
                </a:rPr>
                <a:t>。</a:t>
              </a:r>
            </a:p>
          </p:txBody>
        </p:sp>
      </p:grp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3132138" y="4868863"/>
            <a:ext cx="2663825" cy="576262"/>
            <a:chOff x="3131840" y="4869160"/>
            <a:chExt cx="2664296" cy="576064"/>
          </a:xfrm>
        </p:grpSpPr>
        <p:sp>
          <p:nvSpPr>
            <p:cNvPr id="14" name="矩形 13"/>
            <p:cNvSpPr/>
            <p:nvPr/>
          </p:nvSpPr>
          <p:spPr bwMode="auto">
            <a:xfrm>
              <a:off x="3131840" y="5084986"/>
              <a:ext cx="1656055" cy="360238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4586" name="直線單箭頭接點 15"/>
            <p:cNvCxnSpPr>
              <a:cxnSpLocks noChangeShapeType="1"/>
            </p:cNvCxnSpPr>
            <p:nvPr/>
          </p:nvCxnSpPr>
          <p:spPr bwMode="auto">
            <a:xfrm flipH="1">
              <a:off x="4788024" y="4869160"/>
              <a:ext cx="1008112" cy="43204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FB9D79-80A3-4751-8A18-55DD367CE54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 dirty="0" smtClean="0">
                <a:ea typeface="標楷體" panose="03000509000000000000" pitchFamily="65" charset="-120"/>
              </a:rPr>
              <a:t>結案公文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0825" y="1954213"/>
            <a:ext cx="936625" cy="1444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anose="03000509000000000000" pitchFamily="65" charset="-12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822450" y="1616075"/>
            <a:ext cx="7058025" cy="3254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anose="03000509000000000000" pitchFamily="65" charset="-120"/>
            </a:endParaRPr>
          </a:p>
        </p:txBody>
      </p:sp>
      <p:pic>
        <p:nvPicPr>
          <p:cNvPr id="108551" name="Picture 7" descr="IMG_28092012_141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420938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Oval 8"/>
          <p:cNvSpPr>
            <a:spLocks noChangeArrowheads="1"/>
          </p:cNvSpPr>
          <p:nvPr/>
        </p:nvSpPr>
        <p:spPr bwMode="auto">
          <a:xfrm>
            <a:off x="2200275" y="1196975"/>
            <a:ext cx="717550" cy="2159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8055D6-E4F8-4097-8189-CFE7D0FAAEC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400" smtClean="0"/>
          </a:p>
        </p:txBody>
      </p:sp>
      <p:pic>
        <p:nvPicPr>
          <p:cNvPr id="21507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925"/>
            <a:ext cx="9144000" cy="47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a typeface="標楷體" panose="03000509000000000000" pitchFamily="65" charset="-120"/>
              </a:rPr>
              <a:t>公文搜尋</a:t>
            </a:r>
            <a:endParaRPr lang="en-US" altLang="zh-TW" sz="3600" kern="0" dirty="0" smtClean="0"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187624" y="3741688"/>
            <a:ext cx="6516724" cy="1919560"/>
            <a:chOff x="1187624" y="3741688"/>
            <a:chExt cx="6516724" cy="1919560"/>
          </a:xfrm>
        </p:grpSpPr>
        <p:sp>
          <p:nvSpPr>
            <p:cNvPr id="2" name="文字方塊 1"/>
            <p:cNvSpPr txBox="1"/>
            <p:nvPr/>
          </p:nvSpPr>
          <p:spPr>
            <a:xfrm>
              <a:off x="2483768" y="4571836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關鍵字做搜尋，立即搜出陳年公文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" name="爆炸 2 2"/>
            <p:cNvSpPr/>
            <p:nvPr/>
          </p:nvSpPr>
          <p:spPr bwMode="auto">
            <a:xfrm>
              <a:off x="1187624" y="3741688"/>
              <a:ext cx="6516724" cy="1919560"/>
            </a:xfrm>
            <a:prstGeom prst="irregularSeal2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37EF58-BB94-4014-B28F-2758742EFA7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smtClean="0"/>
          </a:p>
        </p:txBody>
      </p:sp>
      <p:pic>
        <p:nvPicPr>
          <p:cNvPr id="7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554355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25" descr="C:\E槽\Temp\雲端畫面擷取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6524"/>
          <a:stretch>
            <a:fillRect/>
          </a:stretch>
        </p:blipFill>
        <p:spPr bwMode="auto">
          <a:xfrm>
            <a:off x="0" y="739775"/>
            <a:ext cx="91440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公文系統篇</a:t>
            </a: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0A0C6C-639C-4E66-AE21-B44F1BE2CF3A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379111-E005-4C7D-B3E8-EA6F96238B7C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400" smtClean="0"/>
          </a:p>
        </p:txBody>
      </p:sp>
      <p:pic>
        <p:nvPicPr>
          <p:cNvPr id="27652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150"/>
            <a:ext cx="91440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416300"/>
            <a:ext cx="4208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5651500" y="3860800"/>
            <a:ext cx="1450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>
                <a:solidFill>
                  <a:srgbClr val="FF0000"/>
                </a:solidFill>
              </a:rPr>
              <a:t>設置多種公文表單</a:t>
            </a: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179512" y="26064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公文系統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91440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1B31E-712E-4786-BD14-35F75B554F5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40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060575"/>
            <a:ext cx="8763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5564188"/>
            <a:ext cx="8286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91453"/>
            <a:ext cx="5410955" cy="181952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920583" y="250925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多種專業文書術語，方便使用者尋找遺忘的文書用詞。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33172" y="4493221"/>
            <a:ext cx="541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輸入關鍵字，即可尋找含機關代碼的單位。同時國尊有跟教育部銜接，每天凌晨會自動同步更新異動的機關代碼。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179512" y="26064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公文系統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404547-D43C-4E15-8B6A-994FB354877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400" smtClean="0"/>
          </a:p>
        </p:txBody>
      </p:sp>
      <p:grpSp>
        <p:nvGrpSpPr>
          <p:cNvPr id="25" name="Group 1043"/>
          <p:cNvGrpSpPr>
            <a:grpSpLocks/>
          </p:cNvGrpSpPr>
          <p:nvPr/>
        </p:nvGrpSpPr>
        <p:grpSpPr bwMode="auto">
          <a:xfrm>
            <a:off x="685800" y="1981200"/>
            <a:ext cx="5334000" cy="2133600"/>
            <a:chOff x="432" y="1248"/>
            <a:chExt cx="3360" cy="1344"/>
          </a:xfrm>
        </p:grpSpPr>
        <p:pic>
          <p:nvPicPr>
            <p:cNvPr id="30740" name="Picture 1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8" t="32291" r="15625" b="38542"/>
            <a:stretch>
              <a:fillRect/>
            </a:stretch>
          </p:blipFill>
          <p:spPr bwMode="auto">
            <a:xfrm>
              <a:off x="432" y="1248"/>
              <a:ext cx="3360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1" name="Picture 1030" descr="0423-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766"/>
              <a:ext cx="51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 Box 1035"/>
          <p:cNvSpPr txBox="1">
            <a:spLocks noChangeArrowheads="1"/>
          </p:cNvSpPr>
          <p:nvPr/>
        </p:nvSpPr>
        <p:spPr bwMode="auto">
          <a:xfrm>
            <a:off x="5486400" y="2193925"/>
            <a:ext cx="287655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099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國尊字第</a:t>
            </a: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0000168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號</a:t>
            </a:r>
          </a:p>
        </p:txBody>
      </p:sp>
      <p:sp>
        <p:nvSpPr>
          <p:cNvPr id="29" name="Text Box 1036"/>
          <p:cNvSpPr txBox="1">
            <a:spLocks noChangeArrowheads="1"/>
          </p:cNvSpPr>
          <p:nvPr/>
        </p:nvSpPr>
        <p:spPr bwMode="auto">
          <a:xfrm>
            <a:off x="5962650" y="3251200"/>
            <a:ext cx="287655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國尊字第</a:t>
            </a: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0990000168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號</a:t>
            </a:r>
          </a:p>
        </p:txBody>
      </p:sp>
      <p:sp>
        <p:nvSpPr>
          <p:cNvPr id="30" name="Text Box 1037"/>
          <p:cNvSpPr txBox="1">
            <a:spLocks noChangeArrowheads="1"/>
          </p:cNvSpPr>
          <p:nvPr/>
        </p:nvSpPr>
        <p:spPr bwMode="auto">
          <a:xfrm>
            <a:off x="5715000" y="2717800"/>
            <a:ext cx="313055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099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國尊函字第</a:t>
            </a: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0000168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號</a:t>
            </a:r>
          </a:p>
        </p:txBody>
      </p:sp>
      <p:grpSp>
        <p:nvGrpSpPr>
          <p:cNvPr id="31" name="Group 1044"/>
          <p:cNvGrpSpPr>
            <a:grpSpLocks/>
          </p:cNvGrpSpPr>
          <p:nvPr/>
        </p:nvGrpSpPr>
        <p:grpSpPr bwMode="auto">
          <a:xfrm>
            <a:off x="1189038" y="4648200"/>
            <a:ext cx="3230562" cy="1544638"/>
            <a:chOff x="749" y="2928"/>
            <a:chExt cx="2035" cy="973"/>
          </a:xfrm>
        </p:grpSpPr>
        <p:pic>
          <p:nvPicPr>
            <p:cNvPr id="30738" name="Picture 10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2928"/>
              <a:ext cx="1267" cy="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9" name="Picture 1039" descr="0423-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3206"/>
              <a:ext cx="51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1040"/>
          <p:cNvSpPr txBox="1">
            <a:spLocks noChangeArrowheads="1"/>
          </p:cNvSpPr>
          <p:nvPr/>
        </p:nvSpPr>
        <p:spPr bwMode="auto">
          <a:xfrm>
            <a:off x="4495800" y="4606925"/>
            <a:ext cx="1997075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OOOO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高級中學</a:t>
            </a:r>
          </a:p>
        </p:txBody>
      </p:sp>
      <p:sp>
        <p:nvSpPr>
          <p:cNvPr id="35" name="Text Box 1041"/>
          <p:cNvSpPr txBox="1">
            <a:spLocks noChangeArrowheads="1"/>
          </p:cNvSpPr>
          <p:nvPr/>
        </p:nvSpPr>
        <p:spPr bwMode="auto">
          <a:xfrm>
            <a:off x="4953000" y="5105400"/>
            <a:ext cx="2759075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OOOO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高級中學董事會</a:t>
            </a:r>
          </a:p>
        </p:txBody>
      </p:sp>
      <p:sp>
        <p:nvSpPr>
          <p:cNvPr id="36" name="Text Box 1042"/>
          <p:cNvSpPr txBox="1">
            <a:spLocks noChangeArrowheads="1"/>
          </p:cNvSpPr>
          <p:nvPr/>
        </p:nvSpPr>
        <p:spPr bwMode="auto">
          <a:xfrm>
            <a:off x="5267325" y="5638800"/>
            <a:ext cx="3267075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OOOO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高級中學附設國中部</a:t>
            </a:r>
          </a:p>
        </p:txBody>
      </p:sp>
      <p:grpSp>
        <p:nvGrpSpPr>
          <p:cNvPr id="30732" name="Group 1047"/>
          <p:cNvGrpSpPr>
            <a:grpSpLocks/>
          </p:cNvGrpSpPr>
          <p:nvPr/>
        </p:nvGrpSpPr>
        <p:grpSpPr bwMode="auto">
          <a:xfrm>
            <a:off x="685800" y="1527175"/>
            <a:ext cx="6203950" cy="457200"/>
            <a:chOff x="432" y="962"/>
            <a:chExt cx="3908" cy="288"/>
          </a:xfrm>
        </p:grpSpPr>
        <p:sp>
          <p:nvSpPr>
            <p:cNvPr id="30736" name="Text Box 1027"/>
            <p:cNvSpPr txBox="1">
              <a:spLocks noChangeArrowheads="1"/>
            </p:cNvSpPr>
            <p:nvPr/>
          </p:nvSpPr>
          <p:spPr bwMode="auto">
            <a:xfrm>
              <a:off x="432" y="962"/>
              <a:ext cx="2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400" b="0">
                  <a:ea typeface="標楷體" panose="03000509000000000000" pitchFamily="65" charset="-120"/>
                </a:rPr>
                <a:t>◎</a:t>
              </a:r>
              <a:r>
                <a:rPr lang="zh-TW" altLang="en-US" sz="2400" b="0">
                  <a:ea typeface="標楷體" panose="03000509000000000000" pitchFamily="65" charset="-120"/>
                </a:rPr>
                <a:t>公文字號自行編碼，適用性廣。</a:t>
              </a:r>
            </a:p>
          </p:txBody>
        </p:sp>
        <p:sp>
          <p:nvSpPr>
            <p:cNvPr id="30737" name="Line 1045"/>
            <p:cNvSpPr>
              <a:spLocks noChangeShapeType="1"/>
            </p:cNvSpPr>
            <p:nvPr/>
          </p:nvSpPr>
          <p:spPr bwMode="auto">
            <a:xfrm>
              <a:off x="532" y="1248"/>
              <a:ext cx="38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/>
            </a:p>
          </p:txBody>
        </p:sp>
      </p:grpSp>
      <p:grpSp>
        <p:nvGrpSpPr>
          <p:cNvPr id="40" name="Group 1048"/>
          <p:cNvGrpSpPr>
            <a:grpSpLocks/>
          </p:cNvGrpSpPr>
          <p:nvPr/>
        </p:nvGrpSpPr>
        <p:grpSpPr bwMode="auto">
          <a:xfrm>
            <a:off x="685800" y="4041775"/>
            <a:ext cx="6280150" cy="457200"/>
            <a:chOff x="432" y="2546"/>
            <a:chExt cx="3956" cy="288"/>
          </a:xfrm>
        </p:grpSpPr>
        <p:sp>
          <p:nvSpPr>
            <p:cNvPr id="30734" name="Text Box 1028"/>
            <p:cNvSpPr txBox="1">
              <a:spLocks noChangeArrowheads="1"/>
            </p:cNvSpPr>
            <p:nvPr/>
          </p:nvSpPr>
          <p:spPr bwMode="auto">
            <a:xfrm>
              <a:off x="432" y="2546"/>
              <a:ext cx="39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400" b="0">
                  <a:ea typeface="標楷體" panose="03000509000000000000" pitchFamily="65" charset="-120"/>
                </a:rPr>
                <a:t>◎</a:t>
              </a:r>
              <a:r>
                <a:rPr lang="zh-TW" altLang="en-US" sz="2400" b="0">
                  <a:ea typeface="標楷體" panose="03000509000000000000" pitchFamily="65" charset="-120"/>
                </a:rPr>
                <a:t>可設定多組單位、多組章戳，使用多元化。</a:t>
              </a:r>
            </a:p>
          </p:txBody>
        </p:sp>
        <p:sp>
          <p:nvSpPr>
            <p:cNvPr id="30735" name="Line 1046"/>
            <p:cNvSpPr>
              <a:spLocks noChangeShapeType="1"/>
            </p:cNvSpPr>
            <p:nvPr/>
          </p:nvSpPr>
          <p:spPr bwMode="auto">
            <a:xfrm>
              <a:off x="528" y="2832"/>
              <a:ext cx="38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/>
            </a:p>
          </p:txBody>
        </p:sp>
      </p:grpSp>
      <p:sp>
        <p:nvSpPr>
          <p:cNvPr id="22" name="Rectangle 1026"/>
          <p:cNvSpPr txBox="1">
            <a:spLocks noChangeArrowheads="1"/>
          </p:cNvSpPr>
          <p:nvPr/>
        </p:nvSpPr>
        <p:spPr bwMode="auto">
          <a:xfrm>
            <a:off x="179512" y="26064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公文系統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29" grpId="0" animBg="1" autoUpdateAnimBg="0"/>
      <p:bldP spid="30" grpId="0" animBg="1" autoUpdateAnimBg="0"/>
      <p:bldP spid="34" grpId="0" animBg="1" autoUpdateAnimBg="0"/>
      <p:bldP spid="35" grpId="0" animBg="1" autoUpdateAnimBg="0"/>
      <p:bldP spid="3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273"/>
            <a:ext cx="9144000" cy="551504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79512" y="26064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公文系統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852936"/>
            <a:ext cx="2971800" cy="24479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3059832" y="5975038"/>
            <a:ext cx="936104" cy="382736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標楷體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4527">
            <a:off x="72762" y="1244400"/>
            <a:ext cx="5491634" cy="33430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8065">
            <a:off x="3140225" y="1654419"/>
            <a:ext cx="5614429" cy="363125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4300988" y="5975038"/>
            <a:ext cx="1135108" cy="382736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標楷體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12974"/>
            <a:ext cx="6127074" cy="3319652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2406037" y="315220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提供</a:t>
            </a:r>
            <a:r>
              <a:rPr lang="en-US" altLang="zh-TW" dirty="0" smtClean="0">
                <a:solidFill>
                  <a:srgbClr val="FF0000"/>
                </a:solidFill>
              </a:rPr>
              <a:t>DI</a:t>
            </a:r>
            <a:r>
              <a:rPr lang="zh-TW" altLang="en-US" dirty="0" smtClean="0">
                <a:solidFill>
                  <a:srgbClr val="FF0000"/>
                </a:solidFill>
              </a:rPr>
              <a:t>檔與</a:t>
            </a:r>
            <a:r>
              <a:rPr lang="en-US" altLang="zh-TW" dirty="0" smtClean="0">
                <a:solidFill>
                  <a:srgbClr val="FF0000"/>
                </a:solidFill>
              </a:rPr>
              <a:t>SW</a:t>
            </a:r>
            <a:r>
              <a:rPr lang="zh-TW" altLang="en-US" dirty="0" smtClean="0">
                <a:solidFill>
                  <a:srgbClr val="FF0000"/>
                </a:solidFill>
              </a:rPr>
              <a:t>檔轉換機制，電子發文不費力。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25" descr="C:\E槽\Temp\雲端畫面擷取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6524"/>
          <a:stretch>
            <a:fillRect/>
          </a:stretch>
        </p:blipFill>
        <p:spPr bwMode="auto">
          <a:xfrm>
            <a:off x="0" y="739775"/>
            <a:ext cx="91440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公文系統篇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報表</a:t>
            </a: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0E7654-5944-49AD-9813-85B27C16DB3C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836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發文簿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327150"/>
            <a:ext cx="89281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850" y="836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收文簿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150"/>
            <a:ext cx="9144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836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公文處裡統計表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79550"/>
            <a:ext cx="6421438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836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公文時效統計表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22020-7421-46E1-A0B3-DC6FB86CA972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4905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雲端公文簽核系統四大優點</a:t>
            </a:r>
          </a:p>
        </p:txBody>
      </p:sp>
      <p:grpSp>
        <p:nvGrpSpPr>
          <p:cNvPr id="55337" name="Group 41"/>
          <p:cNvGrpSpPr>
            <a:grpSpLocks/>
          </p:cNvGrpSpPr>
          <p:nvPr/>
        </p:nvGrpSpPr>
        <p:grpSpPr bwMode="auto">
          <a:xfrm>
            <a:off x="1082675" y="1719263"/>
            <a:ext cx="6948488" cy="3937000"/>
            <a:chOff x="682" y="1083"/>
            <a:chExt cx="4377" cy="2480"/>
          </a:xfrm>
        </p:grpSpPr>
        <p:sp>
          <p:nvSpPr>
            <p:cNvPr id="8202" name="AutoShape 36"/>
            <p:cNvSpPr>
              <a:spLocks noChangeArrowheads="1"/>
            </p:cNvSpPr>
            <p:nvPr/>
          </p:nvSpPr>
          <p:spPr bwMode="auto">
            <a:xfrm rot="-952243">
              <a:off x="682" y="1083"/>
              <a:ext cx="1921" cy="672"/>
            </a:xfrm>
            <a:prstGeom prst="rightArrow">
              <a:avLst>
                <a:gd name="adj1" fmla="val 67102"/>
                <a:gd name="adj2" fmla="val 30241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solidFill>
                    <a:schemeClr val="bg1"/>
                  </a:solidFill>
                  <a:ea typeface="標楷體" panose="03000509000000000000" pitchFamily="65" charset="-120"/>
                </a:rPr>
                <a:t>效率提升</a:t>
              </a:r>
            </a:p>
          </p:txBody>
        </p:sp>
        <p:sp>
          <p:nvSpPr>
            <p:cNvPr id="8203" name="AutoShape 37"/>
            <p:cNvSpPr>
              <a:spLocks noChangeArrowheads="1"/>
            </p:cNvSpPr>
            <p:nvPr/>
          </p:nvSpPr>
          <p:spPr bwMode="auto">
            <a:xfrm rot="-881000">
              <a:off x="3065" y="2891"/>
              <a:ext cx="1994" cy="672"/>
            </a:xfrm>
            <a:prstGeom prst="rightArrow">
              <a:avLst>
                <a:gd name="adj1" fmla="val 67102"/>
                <a:gd name="adj2" fmla="val 3139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0">
                  <a:solidFill>
                    <a:schemeClr val="bg1"/>
                  </a:solidFill>
                  <a:ea typeface="標楷體" panose="03000509000000000000" pitchFamily="65" charset="-120"/>
                </a:rPr>
                <a:t>快速方便</a:t>
              </a:r>
            </a:p>
          </p:txBody>
        </p:sp>
      </p:grpSp>
      <p:grpSp>
        <p:nvGrpSpPr>
          <p:cNvPr id="8197" name="Group 40"/>
          <p:cNvGrpSpPr>
            <a:grpSpLocks/>
          </p:cNvGrpSpPr>
          <p:nvPr/>
        </p:nvGrpSpPr>
        <p:grpSpPr bwMode="auto">
          <a:xfrm>
            <a:off x="590550" y="1719263"/>
            <a:ext cx="8229600" cy="3883025"/>
            <a:chOff x="372" y="1083"/>
            <a:chExt cx="5184" cy="2446"/>
          </a:xfrm>
        </p:grpSpPr>
        <p:sp>
          <p:nvSpPr>
            <p:cNvPr id="8198" name="AutoShape 33"/>
            <p:cNvSpPr>
              <a:spLocks noChangeArrowheads="1"/>
            </p:cNvSpPr>
            <p:nvPr/>
          </p:nvSpPr>
          <p:spPr bwMode="auto">
            <a:xfrm rot="-899206">
              <a:off x="4151" y="1083"/>
              <a:ext cx="1405" cy="1475"/>
            </a:xfrm>
            <a:prstGeom prst="homePlate">
              <a:avLst>
                <a:gd name="adj" fmla="val 25000"/>
              </a:avLst>
            </a:prstGeom>
            <a:solidFill>
              <a:srgbClr val="72AA7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6600FF"/>
                  </a:solidFill>
                  <a:ea typeface="標楷體" panose="03000509000000000000" pitchFamily="65" charset="-120"/>
                </a:rPr>
                <a:t>成本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標楷體" panose="03000509000000000000" pitchFamily="65" charset="-120"/>
                </a:rPr>
                <a:t>紙張碳粉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標楷體" panose="03000509000000000000" pitchFamily="65" charset="-120"/>
                </a:rPr>
                <a:t>郵資人力</a:t>
              </a:r>
              <a:endParaRPr lang="en-US" altLang="zh-TW" sz="2400"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標楷體" panose="03000509000000000000" pitchFamily="65" charset="-120"/>
                </a:rPr>
                <a:t>硬體費用</a:t>
              </a:r>
            </a:p>
          </p:txBody>
        </p:sp>
        <p:sp>
          <p:nvSpPr>
            <p:cNvPr id="8199" name="AutoShape 34"/>
            <p:cNvSpPr>
              <a:spLocks noChangeArrowheads="1"/>
            </p:cNvSpPr>
            <p:nvPr/>
          </p:nvSpPr>
          <p:spPr bwMode="auto">
            <a:xfrm rot="-899206">
              <a:off x="2879" y="1386"/>
              <a:ext cx="1406" cy="1475"/>
            </a:xfrm>
            <a:prstGeom prst="homePlate">
              <a:avLst>
                <a:gd name="adj" fmla="val 25000"/>
              </a:avLst>
            </a:prstGeom>
            <a:solidFill>
              <a:srgbClr val="70D07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6600FF"/>
                  </a:solidFill>
                  <a:ea typeface="標楷體" panose="03000509000000000000" pitchFamily="65" charset="-120"/>
                </a:rPr>
                <a:t>時間</a:t>
              </a:r>
              <a:endParaRPr lang="en-US" altLang="zh-TW">
                <a:solidFill>
                  <a:srgbClr val="6600FF"/>
                </a:solidFill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標楷體" panose="03000509000000000000" pitchFamily="65" charset="-120"/>
                </a:rPr>
                <a:t>公文紙本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400">
                  <a:ea typeface="標楷體" panose="03000509000000000000" pitchFamily="65" charset="-120"/>
                </a:rPr>
                <a:t>往返時間</a:t>
              </a:r>
            </a:p>
          </p:txBody>
        </p:sp>
        <p:sp>
          <p:nvSpPr>
            <p:cNvPr id="8200" name="AutoShape 35"/>
            <p:cNvSpPr>
              <a:spLocks noChangeArrowheads="1"/>
            </p:cNvSpPr>
            <p:nvPr/>
          </p:nvSpPr>
          <p:spPr bwMode="auto">
            <a:xfrm rot="-899206">
              <a:off x="1643" y="1692"/>
              <a:ext cx="1406" cy="1475"/>
            </a:xfrm>
            <a:prstGeom prst="homePlate">
              <a:avLst>
                <a:gd name="adj" fmla="val 25000"/>
              </a:avLst>
            </a:prstGeom>
            <a:solidFill>
              <a:srgbClr val="90F09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6600FF"/>
                  </a:solidFill>
                  <a:ea typeface="標楷體" panose="03000509000000000000" pitchFamily="65" charset="-120"/>
                </a:rPr>
                <a:t>資安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標楷體" panose="03000509000000000000" pitchFamily="65" charset="-120"/>
                </a:rPr>
                <a:t>憑證把關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400">
                  <a:ea typeface="標楷體" panose="03000509000000000000" pitchFamily="65" charset="-120"/>
                </a:rPr>
                <a:t>安全保障</a:t>
              </a:r>
            </a:p>
          </p:txBody>
        </p:sp>
        <p:sp>
          <p:nvSpPr>
            <p:cNvPr id="8201" name="AutoShape 38"/>
            <p:cNvSpPr>
              <a:spLocks noChangeArrowheads="1"/>
            </p:cNvSpPr>
            <p:nvPr/>
          </p:nvSpPr>
          <p:spPr bwMode="auto">
            <a:xfrm rot="-899206">
              <a:off x="372" y="2054"/>
              <a:ext cx="1406" cy="1475"/>
            </a:xfrm>
            <a:prstGeom prst="homePlate">
              <a:avLst>
                <a:gd name="adj" fmla="val 25000"/>
              </a:avLst>
            </a:prstGeom>
            <a:solidFill>
              <a:srgbClr val="90F09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6600FF"/>
                  </a:solidFill>
                  <a:ea typeface="標楷體" panose="03000509000000000000" pitchFamily="65" charset="-120"/>
                </a:rPr>
                <a:t>控管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標楷體" panose="03000509000000000000" pitchFamily="65" charset="-120"/>
                </a:rPr>
                <a:t>即時流程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400">
                  <a:ea typeface="標楷體" panose="03000509000000000000" pitchFamily="65" charset="-120"/>
                </a:rPr>
                <a:t>追蹤監控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93 0.46829 L 1.38889E-6 -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7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281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836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dirty="0"/>
              <a:t>公文處理成績半年報表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088"/>
            <a:ext cx="89122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836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dirty="0"/>
              <a:t>公文處理</a:t>
            </a:r>
            <a:r>
              <a:rPr lang="zh-TW" altLang="en-US" sz="3600" dirty="0" smtClean="0"/>
              <a:t>成績月報表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25" descr="C:\E槽\Temp\雲端畫面擷取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6524"/>
          <a:stretch>
            <a:fillRect/>
          </a:stretch>
        </p:blipFill>
        <p:spPr bwMode="auto">
          <a:xfrm>
            <a:off x="0" y="739775"/>
            <a:ext cx="91440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標題 1"/>
          <p:cNvSpPr>
            <a:spLocks noGrp="1"/>
          </p:cNvSpPr>
          <p:nvPr>
            <p:ph type="ctrTitle"/>
          </p:nvPr>
        </p:nvSpPr>
        <p:spPr>
          <a:xfrm>
            <a:off x="720725" y="1772816"/>
            <a:ext cx="7772400" cy="1766375"/>
          </a:xfrm>
        </p:spPr>
        <p:txBody>
          <a:bodyPr/>
          <a:lstStyle/>
          <a:p>
            <a:r>
              <a:rPr lang="zh-TW" altLang="en-US" dirty="0" smtClean="0"/>
              <a:t>電子簽核番</a:t>
            </a:r>
            <a:r>
              <a:rPr lang="zh-TW" altLang="en-US" dirty="0"/>
              <a:t>外</a:t>
            </a:r>
            <a:r>
              <a:rPr lang="zh-TW" altLang="en-US" dirty="0" smtClean="0"/>
              <a:t>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(</a:t>
            </a:r>
            <a:r>
              <a:rPr lang="zh-TW" altLang="en-US" dirty="0" smtClean="0"/>
              <a:t>表單資料庫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20D064-496B-40B5-9493-A92E0DF120BA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4873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730"/>
            <a:ext cx="9144000" cy="49395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3200" kern="0" dirty="0" smtClean="0">
                <a:ea typeface="標楷體" panose="03000509000000000000" pitchFamily="65" charset="-120"/>
              </a:rPr>
              <a:t>表單資料</a:t>
            </a:r>
            <a:r>
              <a:rPr lang="zh-TW" altLang="en-US" sz="3200" kern="0" dirty="0">
                <a:ea typeface="標楷體" panose="03000509000000000000" pitchFamily="65" charset="-120"/>
              </a:rPr>
              <a:t>庫</a:t>
            </a:r>
            <a:endParaRPr lang="en-US" altLang="zh-TW" sz="3200" b="1" kern="0" dirty="0" smtClean="0">
              <a:ea typeface="標楷體" panose="03000509000000000000" pitchFamily="65" charset="-120"/>
            </a:endParaRPr>
          </a:p>
        </p:txBody>
      </p:sp>
      <p:sp>
        <p:nvSpPr>
          <p:cNvPr id="7" name="文字方塊 10"/>
          <p:cNvSpPr txBox="1">
            <a:spLocks noChangeArrowheads="1"/>
          </p:cNvSpPr>
          <p:nvPr/>
        </p:nvSpPr>
        <p:spPr bwMode="auto">
          <a:xfrm>
            <a:off x="0" y="6981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 smtClean="0">
                <a:solidFill>
                  <a:srgbClr val="FF0000"/>
                </a:solidFill>
              </a:rPr>
              <a:t>什麼是表單資料庫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267744" y="76470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表單資料庫為國尊獨家開發表單儲存的空間，可將自行製作的表單上傳做管理，並提供給使用者選擇表單做線上簽核。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3200" kern="0" dirty="0" smtClean="0">
                <a:ea typeface="標楷體" panose="03000509000000000000" pitchFamily="65" charset="-120"/>
              </a:rPr>
              <a:t>製作表單的類型</a:t>
            </a:r>
            <a:endParaRPr lang="en-US" altLang="zh-TW" sz="3200" b="1" kern="0" dirty="0" smtClean="0"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36440" y="90872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專業的資訊人員可使用</a:t>
            </a:r>
            <a:r>
              <a:rPr lang="en-US" altLang="zh-TW" dirty="0" err="1" smtClean="0">
                <a:solidFill>
                  <a:srgbClr val="FF0000"/>
                </a:solidFill>
              </a:rPr>
              <a:t>dreamweaver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TW" dirty="0" err="1" smtClean="0">
                <a:solidFill>
                  <a:srgbClr val="FF0000"/>
                </a:solidFill>
              </a:rPr>
              <a:t>javascript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C…..</a:t>
            </a:r>
            <a:r>
              <a:rPr lang="zh-TW" altLang="en-US" dirty="0" smtClean="0">
                <a:solidFill>
                  <a:srgbClr val="FF0000"/>
                </a:solidFill>
              </a:rPr>
              <a:t>等等，製作</a:t>
            </a:r>
            <a:r>
              <a:rPr lang="en-US" altLang="zh-TW" dirty="0">
                <a:solidFill>
                  <a:srgbClr val="FF0000"/>
                </a:solidFill>
              </a:rPr>
              <a:t>HTML Form </a:t>
            </a:r>
            <a:r>
              <a:rPr lang="zh-TW" altLang="en-US" dirty="0" smtClean="0">
                <a:solidFill>
                  <a:srgbClr val="FF0000"/>
                </a:solidFill>
              </a:rPr>
              <a:t>表單。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05297"/>
            <a:ext cx="8685929" cy="400564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36440" y="160813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一般的使用者可使用</a:t>
            </a:r>
            <a:r>
              <a:rPr lang="en-US" altLang="zh-TW" dirty="0" smtClean="0">
                <a:solidFill>
                  <a:srgbClr val="FF0000"/>
                </a:solidFill>
              </a:rPr>
              <a:t>Word</a:t>
            </a:r>
            <a:r>
              <a:rPr lang="zh-TW" altLang="en-US" dirty="0" smtClean="0">
                <a:solidFill>
                  <a:srgbClr val="FF0000"/>
                </a:solidFill>
              </a:rPr>
              <a:t>製作表格，透過存檔的時候將存檔格式儲存為</a:t>
            </a:r>
            <a:r>
              <a:rPr lang="en-US" altLang="zh-TW" dirty="0" smtClean="0">
                <a:solidFill>
                  <a:srgbClr val="FF0000"/>
                </a:solidFill>
              </a:rPr>
              <a:t>Html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24583"/>
            <a:ext cx="8673667" cy="446857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3200" kern="0" dirty="0" smtClean="0">
                <a:ea typeface="標楷體" panose="03000509000000000000" pitchFamily="65" charset="-120"/>
              </a:rPr>
              <a:t>表單的流程</a:t>
            </a:r>
            <a:r>
              <a:rPr lang="zh-TW" altLang="en-US" sz="3200" kern="0" dirty="0">
                <a:ea typeface="標楷體" panose="03000509000000000000" pitchFamily="65" charset="-120"/>
              </a:rPr>
              <a:t>預設</a:t>
            </a:r>
            <a:endParaRPr lang="en-US" altLang="zh-TW" sz="3200" b="1" kern="0" dirty="0" smtClean="0"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51620" y="119514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每張表單可以獨立預設各式的簽核流程，無須每次都設定的相同的簽核關卡。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83893E-82CD-4335-8C09-0E3823E4001B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400" smtClean="0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31838"/>
            <a:ext cx="8229600" cy="681037"/>
          </a:xfrm>
        </p:spPr>
        <p:txBody>
          <a:bodyPr/>
          <a:lstStyle/>
          <a:p>
            <a:pPr eaLnBrk="1" hangingPunct="1">
              <a:defRPr/>
            </a:pPr>
            <a:r>
              <a:rPr kumimoji="0"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國尊科技</a:t>
            </a:r>
            <a:r>
              <a:rPr kumimoji="0" lang="en-US" altLang="zh-TW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Cyberhood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智慧手機功能應用</a:t>
            </a: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38917" name="文字方塊 2"/>
          <p:cNvSpPr txBox="1">
            <a:spLocks noChangeArrowheads="1"/>
          </p:cNvSpPr>
          <p:nvPr/>
        </p:nvSpPr>
        <p:spPr bwMode="auto">
          <a:xfrm>
            <a:off x="712490" y="5517232"/>
            <a:ext cx="745232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智慧手機與平板電腦上</a:t>
            </a:r>
            <a:r>
              <a:rPr lang="en-US" altLang="zh-TW" sz="1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Apple </a:t>
            </a:r>
            <a:r>
              <a:rPr lang="en-US" altLang="zh-TW" sz="1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 </a:t>
            </a:r>
            <a:r>
              <a:rPr lang="en-US" altLang="zh-TW" sz="1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en-US" altLang="zh-TW" sz="1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tore</a:t>
            </a:r>
            <a:r>
              <a:rPr lang="zh-TW" altLang="en-US" sz="1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Play</a:t>
            </a:r>
            <a:r>
              <a:rPr lang="zh-TW" altLang="en-US" sz="1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商店</a:t>
            </a:r>
            <a:r>
              <a:rPr lang="en-US" altLang="zh-TW" sz="1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搜尋“</a:t>
            </a:r>
            <a:r>
              <a:rPr lang="en-US" altLang="zh-TW" sz="18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Cyberhood</a:t>
            </a:r>
            <a:r>
              <a:rPr lang="en-US" altLang="zh-TW" sz="1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1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即可免費下載到</a:t>
            </a:r>
            <a:r>
              <a:rPr lang="en-US" altLang="zh-TW" sz="1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1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程式。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zh-TW" altLang="en-US" sz="1800" dirty="0"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817765" y="2310166"/>
            <a:ext cx="4066603" cy="2248780"/>
            <a:chOff x="2556250" y="2002893"/>
            <a:chExt cx="4066603" cy="224878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250" y="2002894"/>
              <a:ext cx="2144539" cy="2144539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314" y="2002893"/>
              <a:ext cx="2144539" cy="2144539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3000366" y="3882341"/>
              <a:ext cx="1256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Android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122552" y="3882341"/>
              <a:ext cx="856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Apple</a:t>
              </a:r>
              <a:endParaRPr lang="zh-TW" altLang="en-US" dirty="0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7" y="1423091"/>
            <a:ext cx="2963587" cy="4094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634CCD-BC0F-49DC-872B-164843EEC0FC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40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850" y="836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公文系統帶來的好處</a:t>
            </a:r>
            <a:endParaRPr lang="zh-TW" altLang="en-US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77152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zh-TW" altLang="en-US" sz="2400" b="0">
                <a:ea typeface="標楷體" panose="03000509000000000000" pitchFamily="65" charset="-120"/>
              </a:rPr>
              <a:t>只要可上網，即可發文、簽核、會簽、交辦。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zh-TW" altLang="en-US" sz="2400" b="0">
                <a:ea typeface="標楷體" panose="03000509000000000000" pitchFamily="65" charset="-120"/>
              </a:rPr>
              <a:t>電子式歸檔，節省紙張。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zh-TW" altLang="en-US" sz="2400" b="0">
                <a:ea typeface="標楷體" panose="03000509000000000000" pitchFamily="65" charset="-120"/>
              </a:rPr>
              <a:t>全文檢索，搜尋便利。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zh-TW" altLang="en-US" sz="2400" b="0">
                <a:ea typeface="標楷體" panose="03000509000000000000" pitchFamily="65" charset="-120"/>
              </a:rPr>
              <a:t>可取代收文簿、發文簿。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zh-TW" altLang="en-US" sz="2400" b="0">
                <a:ea typeface="標楷體" panose="03000509000000000000" pitchFamily="65" charset="-120"/>
              </a:rPr>
              <a:t>免除人工收送公文、傳遞有效率。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zh-TW" altLang="en-US" sz="2400" b="0">
                <a:ea typeface="標楷體" panose="03000509000000000000" pitchFamily="65" charset="-120"/>
              </a:rPr>
              <a:t>確實掌握公文走向。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zh-TW" altLang="en-US" sz="2400" b="0">
                <a:ea typeface="標楷體" panose="03000509000000000000" pitchFamily="65" charset="-120"/>
              </a:rPr>
              <a:t>多受文者，系統自動套印。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zh-TW" altLang="en-US" sz="2400" b="0">
                <a:ea typeface="標楷體" panose="03000509000000000000" pitchFamily="65" charset="-120"/>
              </a:rPr>
              <a:t>提供外來文自動匯入系統工具，免除收發窗口謄寫公文資訊的麻煩。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zh-TW" altLang="en-US" sz="2400" b="0">
                <a:ea typeface="標楷體" panose="03000509000000000000" pitchFamily="65" charset="-120"/>
              </a:rPr>
              <a:t>電子公文交換系統、收文、發文作業，系統易銜接。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514600" y="16002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省時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‧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省力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‧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省金錢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25" descr="C:\E槽\Temp\雲端畫面擷取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6524"/>
          <a:stretch>
            <a:fillRect/>
          </a:stretch>
        </p:blipFill>
        <p:spPr bwMode="auto">
          <a:xfrm>
            <a:off x="0" y="739775"/>
            <a:ext cx="91440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dirty="0" err="1" smtClean="0"/>
              <a:t>Cyberhood</a:t>
            </a:r>
            <a:r>
              <a:rPr lang="zh-TW" altLang="en-US" dirty="0" smtClean="0"/>
              <a:t>請假系統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加購功能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764704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觀看個人剩餘時數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150"/>
            <a:ext cx="9144000" cy="49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986F0D-2A9D-4B1E-93A2-28AF8166F9BA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smtClean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57200" y="3032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ea typeface="標楷體" panose="03000509000000000000" pitchFamily="65" charset="-120"/>
              </a:rPr>
              <a:t>導入效益分析</a:t>
            </a:r>
            <a:r>
              <a:rPr lang="en-US" altLang="zh-TW" dirty="0">
                <a:solidFill>
                  <a:schemeClr val="tx2"/>
                </a:solidFill>
                <a:ea typeface="標楷體" panose="03000509000000000000" pitchFamily="65" charset="-120"/>
              </a:rPr>
              <a:t>【</a:t>
            </a:r>
            <a:r>
              <a:rPr lang="zh-TW" altLang="en-US" dirty="0">
                <a:solidFill>
                  <a:schemeClr val="tx2"/>
                </a:solidFill>
                <a:ea typeface="標楷體" panose="03000509000000000000" pitchFamily="65" charset="-120"/>
              </a:rPr>
              <a:t>無形</a:t>
            </a:r>
            <a:r>
              <a:rPr lang="en-US" altLang="zh-TW" dirty="0">
                <a:solidFill>
                  <a:schemeClr val="tx2"/>
                </a:solidFill>
                <a:ea typeface="標楷體" panose="03000509000000000000" pitchFamily="65" charset="-120"/>
              </a:rPr>
              <a:t>】</a:t>
            </a:r>
            <a:endParaRPr lang="zh-TW" altLang="en-US" dirty="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grpSp>
        <p:nvGrpSpPr>
          <p:cNvPr id="9220" name="Group 36"/>
          <p:cNvGrpSpPr>
            <a:grpSpLocks/>
          </p:cNvGrpSpPr>
          <p:nvPr/>
        </p:nvGrpSpPr>
        <p:grpSpPr bwMode="auto">
          <a:xfrm>
            <a:off x="684213" y="1125538"/>
            <a:ext cx="7948612" cy="4824412"/>
            <a:chOff x="431" y="935"/>
            <a:chExt cx="5007" cy="2813"/>
          </a:xfrm>
        </p:grpSpPr>
        <p:grpSp>
          <p:nvGrpSpPr>
            <p:cNvPr id="9221" name="Group 31"/>
            <p:cNvGrpSpPr>
              <a:grpSpLocks/>
            </p:cNvGrpSpPr>
            <p:nvPr/>
          </p:nvGrpSpPr>
          <p:grpSpPr bwMode="auto">
            <a:xfrm>
              <a:off x="431" y="935"/>
              <a:ext cx="5007" cy="454"/>
              <a:chOff x="431" y="935"/>
              <a:chExt cx="5007" cy="454"/>
            </a:xfrm>
          </p:grpSpPr>
          <p:sp>
            <p:nvSpPr>
              <p:cNvPr id="9234" name="Rectangle 20"/>
              <p:cNvSpPr>
                <a:spLocks noChangeArrowheads="1"/>
              </p:cNvSpPr>
              <p:nvPr/>
            </p:nvSpPr>
            <p:spPr bwMode="auto">
              <a:xfrm>
                <a:off x="431" y="935"/>
                <a:ext cx="771" cy="454"/>
              </a:xfrm>
              <a:prstGeom prst="rect">
                <a:avLst/>
              </a:prstGeom>
              <a:solidFill>
                <a:srgbClr val="643C3C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流程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管控</a:t>
                </a:r>
              </a:p>
            </p:txBody>
          </p:sp>
          <p:sp>
            <p:nvSpPr>
              <p:cNvPr id="9235" name="Rectangle 21"/>
              <p:cNvSpPr>
                <a:spLocks noChangeArrowheads="1"/>
              </p:cNvSpPr>
              <p:nvPr/>
            </p:nvSpPr>
            <p:spPr bwMode="auto">
              <a:xfrm>
                <a:off x="1202" y="935"/>
                <a:ext cx="4236" cy="454"/>
              </a:xfrm>
              <a:prstGeom prst="rect">
                <a:avLst/>
              </a:prstGeom>
              <a:solidFill>
                <a:srgbClr val="EECACA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>
                    <a:solidFill>
                      <a:srgbClr val="FF0066"/>
                    </a:solidFill>
                    <a:ea typeface="標楷體" panose="03000509000000000000" pitchFamily="65" charset="-120"/>
                  </a:rPr>
                  <a:t>流程彈性、嚴格把關、版本控制</a:t>
                </a:r>
              </a:p>
            </p:txBody>
          </p:sp>
        </p:grpSp>
        <p:grpSp>
          <p:nvGrpSpPr>
            <p:cNvPr id="9222" name="Group 32"/>
            <p:cNvGrpSpPr>
              <a:grpSpLocks/>
            </p:cNvGrpSpPr>
            <p:nvPr/>
          </p:nvGrpSpPr>
          <p:grpSpPr bwMode="auto">
            <a:xfrm>
              <a:off x="431" y="1525"/>
              <a:ext cx="5007" cy="454"/>
              <a:chOff x="431" y="1525"/>
              <a:chExt cx="5007" cy="454"/>
            </a:xfrm>
          </p:grpSpPr>
          <p:sp>
            <p:nvSpPr>
              <p:cNvPr id="9232" name="Rectangle 22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771" cy="454"/>
              </a:xfrm>
              <a:prstGeom prst="rect">
                <a:avLst/>
              </a:prstGeom>
              <a:solidFill>
                <a:srgbClr val="643C3C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追蹤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管理</a:t>
                </a:r>
              </a:p>
            </p:txBody>
          </p:sp>
          <p:sp>
            <p:nvSpPr>
              <p:cNvPr id="9233" name="Rectangle 23"/>
              <p:cNvSpPr>
                <a:spLocks noChangeArrowheads="1"/>
              </p:cNvSpPr>
              <p:nvPr/>
            </p:nvSpPr>
            <p:spPr bwMode="auto">
              <a:xfrm>
                <a:off x="1202" y="1525"/>
                <a:ext cx="4236" cy="454"/>
              </a:xfrm>
              <a:prstGeom prst="rect">
                <a:avLst/>
              </a:prstGeom>
              <a:solidFill>
                <a:srgbClr val="EECACA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>
                    <a:solidFill>
                      <a:srgbClr val="FF0066"/>
                    </a:solidFill>
                    <a:ea typeface="標楷體" panose="03000509000000000000" pitchFamily="65" charset="-120"/>
                  </a:rPr>
                  <a:t>線上即時查詢文件簽核狀態，追蹤稽催簽核人員</a:t>
                </a:r>
              </a:p>
            </p:txBody>
          </p:sp>
        </p:grpSp>
        <p:grpSp>
          <p:nvGrpSpPr>
            <p:cNvPr id="9223" name="Group 33"/>
            <p:cNvGrpSpPr>
              <a:grpSpLocks/>
            </p:cNvGrpSpPr>
            <p:nvPr/>
          </p:nvGrpSpPr>
          <p:grpSpPr bwMode="auto">
            <a:xfrm>
              <a:off x="431" y="2115"/>
              <a:ext cx="5007" cy="454"/>
              <a:chOff x="431" y="2115"/>
              <a:chExt cx="5007" cy="454"/>
            </a:xfrm>
          </p:grpSpPr>
          <p:sp>
            <p:nvSpPr>
              <p:cNvPr id="9230" name="Rectangle 24"/>
              <p:cNvSpPr>
                <a:spLocks noChangeArrowheads="1"/>
              </p:cNvSpPr>
              <p:nvPr/>
            </p:nvSpPr>
            <p:spPr bwMode="auto">
              <a:xfrm>
                <a:off x="431" y="2115"/>
                <a:ext cx="771" cy="454"/>
              </a:xfrm>
              <a:prstGeom prst="rect">
                <a:avLst/>
              </a:prstGeom>
              <a:solidFill>
                <a:srgbClr val="643C3C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版本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控制</a:t>
                </a:r>
              </a:p>
            </p:txBody>
          </p:sp>
          <p:sp>
            <p:nvSpPr>
              <p:cNvPr id="9231" name="Rectangle 25"/>
              <p:cNvSpPr>
                <a:spLocks noChangeArrowheads="1"/>
              </p:cNvSpPr>
              <p:nvPr/>
            </p:nvSpPr>
            <p:spPr bwMode="auto">
              <a:xfrm>
                <a:off x="1202" y="2115"/>
                <a:ext cx="4236" cy="454"/>
              </a:xfrm>
              <a:prstGeom prst="rect">
                <a:avLst/>
              </a:prstGeom>
              <a:solidFill>
                <a:srgbClr val="EECACA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>
                    <a:solidFill>
                      <a:srgbClr val="FF0066"/>
                    </a:solidFill>
                    <a:ea typeface="標楷體" panose="03000509000000000000" pitchFamily="65" charset="-120"/>
                  </a:rPr>
                  <a:t>自動紀錄文件版本，有效追蹤</a:t>
                </a:r>
                <a:r>
                  <a:rPr lang="en-US" altLang="zh-TW" sz="2000">
                    <a:solidFill>
                      <a:srgbClr val="FF0066"/>
                    </a:solidFill>
                    <a:ea typeface="標楷體" panose="03000509000000000000" pitchFamily="65" charset="-120"/>
                  </a:rPr>
                  <a:t>/</a:t>
                </a:r>
                <a:r>
                  <a:rPr lang="zh-TW" altLang="en-US" sz="2000">
                    <a:solidFill>
                      <a:srgbClr val="FF0066"/>
                    </a:solidFill>
                    <a:ea typeface="標楷體" panose="03000509000000000000" pitchFamily="65" charset="-120"/>
                  </a:rPr>
                  <a:t>管控文件狀態</a:t>
                </a:r>
              </a:p>
            </p:txBody>
          </p:sp>
        </p:grpSp>
        <p:grpSp>
          <p:nvGrpSpPr>
            <p:cNvPr id="9224" name="Group 34"/>
            <p:cNvGrpSpPr>
              <a:grpSpLocks/>
            </p:cNvGrpSpPr>
            <p:nvPr/>
          </p:nvGrpSpPr>
          <p:grpSpPr bwMode="auto">
            <a:xfrm>
              <a:off x="431" y="2704"/>
              <a:ext cx="5007" cy="454"/>
              <a:chOff x="431" y="2704"/>
              <a:chExt cx="5007" cy="454"/>
            </a:xfrm>
          </p:grpSpPr>
          <p:sp>
            <p:nvSpPr>
              <p:cNvPr id="9228" name="Rectangle 26"/>
              <p:cNvSpPr>
                <a:spLocks noChangeArrowheads="1"/>
              </p:cNvSpPr>
              <p:nvPr/>
            </p:nvSpPr>
            <p:spPr bwMode="auto">
              <a:xfrm>
                <a:off x="431" y="2704"/>
                <a:ext cx="771" cy="454"/>
              </a:xfrm>
              <a:prstGeom prst="rect">
                <a:avLst/>
              </a:prstGeom>
              <a:solidFill>
                <a:srgbClr val="643C3C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權限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管理</a:t>
                </a:r>
              </a:p>
            </p:txBody>
          </p:sp>
          <p:sp>
            <p:nvSpPr>
              <p:cNvPr id="9229" name="Rectangle 27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4236" cy="454"/>
              </a:xfrm>
              <a:prstGeom prst="rect">
                <a:avLst/>
              </a:prstGeom>
              <a:solidFill>
                <a:srgbClr val="EECACA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>
                    <a:solidFill>
                      <a:srgbClr val="FF0066"/>
                    </a:solidFill>
                    <a:ea typeface="標楷體" panose="03000509000000000000" pitchFamily="65" charset="-120"/>
                  </a:rPr>
                  <a:t>可依權責設定使用權限，有效管理文件之安全性，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>
                    <a:solidFill>
                      <a:srgbClr val="FF0066"/>
                    </a:solidFill>
                    <a:ea typeface="標楷體" panose="03000509000000000000" pitchFamily="65" charset="-120"/>
                  </a:rPr>
                  <a:t>杜絕機密文件外流</a:t>
                </a:r>
              </a:p>
            </p:txBody>
          </p:sp>
        </p:grpSp>
        <p:grpSp>
          <p:nvGrpSpPr>
            <p:cNvPr id="9225" name="Group 35"/>
            <p:cNvGrpSpPr>
              <a:grpSpLocks/>
            </p:cNvGrpSpPr>
            <p:nvPr/>
          </p:nvGrpSpPr>
          <p:grpSpPr bwMode="auto">
            <a:xfrm>
              <a:off x="431" y="3294"/>
              <a:ext cx="5007" cy="454"/>
              <a:chOff x="431" y="3294"/>
              <a:chExt cx="5007" cy="454"/>
            </a:xfrm>
          </p:grpSpPr>
          <p:sp>
            <p:nvSpPr>
              <p:cNvPr id="9226" name="Rectangle 28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771" cy="454"/>
              </a:xfrm>
              <a:prstGeom prst="rect">
                <a:avLst/>
              </a:prstGeom>
              <a:solidFill>
                <a:srgbClr val="643C3C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資料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solidFill>
                      <a:schemeClr val="bg1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公開</a:t>
                </a:r>
              </a:p>
            </p:txBody>
          </p:sp>
          <p:sp>
            <p:nvSpPr>
              <p:cNvPr id="9227" name="Rectangle 29"/>
              <p:cNvSpPr>
                <a:spLocks noChangeArrowheads="1"/>
              </p:cNvSpPr>
              <p:nvPr/>
            </p:nvSpPr>
            <p:spPr bwMode="auto">
              <a:xfrm>
                <a:off x="1168" y="3294"/>
                <a:ext cx="4270" cy="454"/>
              </a:xfrm>
              <a:prstGeom prst="rect">
                <a:avLst/>
              </a:prstGeom>
              <a:solidFill>
                <a:srgbClr val="EECACA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>
                    <a:solidFill>
                      <a:srgbClr val="FF0066"/>
                    </a:solidFill>
                    <a:ea typeface="標楷體" panose="03000509000000000000" pitchFamily="65" charset="-120"/>
                  </a:rPr>
                  <a:t>設定資料公開對象，線上即時查閱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7"/>
            <a:ext cx="9143999" cy="489654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764704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送請假單</a:t>
            </a:r>
            <a:r>
              <a:rPr lang="en-US" altLang="zh-TW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(1)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615084" y="2780928"/>
            <a:ext cx="1080120" cy="222622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123728" y="3003550"/>
            <a:ext cx="2304256" cy="1226831"/>
            <a:chOff x="2123728" y="3003550"/>
            <a:chExt cx="2304256" cy="122683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5084" y="3003550"/>
              <a:ext cx="1080120" cy="70485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2123728" y="3861049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依照需要，選擇表單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2615084" y="3003550"/>
              <a:ext cx="1080120" cy="704850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615084" y="3003550"/>
            <a:ext cx="5485308" cy="1226831"/>
            <a:chOff x="2615084" y="3003550"/>
            <a:chExt cx="5485308" cy="1226831"/>
          </a:xfrm>
        </p:grpSpPr>
        <p:sp>
          <p:nvSpPr>
            <p:cNvPr id="11" name="矩形 10"/>
            <p:cNvSpPr/>
            <p:nvPr/>
          </p:nvSpPr>
          <p:spPr bwMode="auto">
            <a:xfrm>
              <a:off x="2615084" y="3003550"/>
              <a:ext cx="5485308" cy="281434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427984" y="3861049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輸入請假事由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115616" y="1556792"/>
            <a:ext cx="5472608" cy="504056"/>
            <a:chOff x="1115616" y="1556792"/>
            <a:chExt cx="5472608" cy="504056"/>
          </a:xfrm>
        </p:grpSpPr>
        <p:sp>
          <p:nvSpPr>
            <p:cNvPr id="13" name="矩形 12"/>
            <p:cNvSpPr/>
            <p:nvPr/>
          </p:nvSpPr>
          <p:spPr bwMode="auto">
            <a:xfrm>
              <a:off x="1115616" y="1556792"/>
              <a:ext cx="576064" cy="504056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123728" y="1556792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點選下一步，進入填寫請假單畫面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2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498159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764704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送請假單</a:t>
            </a:r>
            <a:r>
              <a:rPr lang="en-US" altLang="zh-TW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(2)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403648" y="3140968"/>
            <a:ext cx="3528392" cy="369332"/>
            <a:chOff x="1403648" y="3140968"/>
            <a:chExt cx="3528392" cy="369332"/>
          </a:xfrm>
        </p:grpSpPr>
        <p:sp>
          <p:nvSpPr>
            <p:cNvPr id="8" name="矩形 7"/>
            <p:cNvSpPr/>
            <p:nvPr/>
          </p:nvSpPr>
          <p:spPr bwMode="auto">
            <a:xfrm>
              <a:off x="1403648" y="3212976"/>
              <a:ext cx="720080" cy="247440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123728" y="3140968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選擇</a:t>
              </a:r>
              <a:r>
                <a:rPr lang="zh-TW" altLang="en-US" dirty="0">
                  <a:solidFill>
                    <a:srgbClr val="FF0000"/>
                  </a:solidFill>
                </a:rPr>
                <a:t>假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別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482378" y="3428999"/>
            <a:ext cx="5039909" cy="1914525"/>
            <a:chOff x="1482378" y="3428999"/>
            <a:chExt cx="5039909" cy="1914525"/>
          </a:xfrm>
        </p:grpSpPr>
        <p:grpSp>
          <p:nvGrpSpPr>
            <p:cNvPr id="14" name="群組 13"/>
            <p:cNvGrpSpPr/>
            <p:nvPr/>
          </p:nvGrpSpPr>
          <p:grpSpPr>
            <a:xfrm>
              <a:off x="1482378" y="3428999"/>
              <a:ext cx="5039909" cy="1914525"/>
              <a:chOff x="1482378" y="3428999"/>
              <a:chExt cx="5039909" cy="1914525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2378" y="3428999"/>
                <a:ext cx="628650" cy="1914525"/>
              </a:xfrm>
              <a:prstGeom prst="rect">
                <a:avLst/>
              </a:prstGeom>
            </p:spPr>
          </p:pic>
          <p:sp>
            <p:nvSpPr>
              <p:cNvPr id="13" name="文字方塊 12"/>
              <p:cNvSpPr txBox="1"/>
              <p:nvPr/>
            </p:nvSpPr>
            <p:spPr>
              <a:xfrm>
                <a:off x="2066336" y="4437112"/>
                <a:ext cx="4455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rgbClr val="FF0000"/>
                    </a:solidFill>
                  </a:rPr>
                  <a:t>多種假別選擇，可依需求自行增減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 bwMode="auto">
            <a:xfrm>
              <a:off x="1482378" y="3428999"/>
              <a:ext cx="641350" cy="1903625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403648" y="3153668"/>
            <a:ext cx="4320480" cy="1283444"/>
            <a:chOff x="1403648" y="3153668"/>
            <a:chExt cx="4320480" cy="1283444"/>
          </a:xfrm>
        </p:grpSpPr>
        <p:sp>
          <p:nvSpPr>
            <p:cNvPr id="17" name="矩形 16"/>
            <p:cNvSpPr/>
            <p:nvPr/>
          </p:nvSpPr>
          <p:spPr bwMode="auto">
            <a:xfrm>
              <a:off x="1403648" y="3510300"/>
              <a:ext cx="4320480" cy="926812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203848" y="315366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選擇請假的日期區間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5868144" y="3153668"/>
            <a:ext cx="2540968" cy="860688"/>
            <a:chOff x="5868144" y="3153668"/>
            <a:chExt cx="2540968" cy="860688"/>
          </a:xfrm>
        </p:grpSpPr>
        <p:sp>
          <p:nvSpPr>
            <p:cNvPr id="21" name="矩形 20"/>
            <p:cNvSpPr/>
            <p:nvPr/>
          </p:nvSpPr>
          <p:spPr bwMode="auto">
            <a:xfrm>
              <a:off x="5868144" y="3153668"/>
              <a:ext cx="2540968" cy="356632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559624" y="3645024"/>
              <a:ext cx="1849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選擇代理人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724128" y="3510300"/>
            <a:ext cx="2684984" cy="1324656"/>
            <a:chOff x="5724128" y="3510300"/>
            <a:chExt cx="2684984" cy="1324656"/>
          </a:xfrm>
        </p:grpSpPr>
        <p:sp>
          <p:nvSpPr>
            <p:cNvPr id="24" name="矩形 23"/>
            <p:cNvSpPr/>
            <p:nvPr/>
          </p:nvSpPr>
          <p:spPr bwMode="auto">
            <a:xfrm>
              <a:off x="5724128" y="3510300"/>
              <a:ext cx="2684984" cy="926812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012160" y="4465624"/>
              <a:ext cx="2396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輸入請假事由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0" y="5343524"/>
            <a:ext cx="9144000" cy="907268"/>
            <a:chOff x="0" y="5343524"/>
            <a:chExt cx="9144000" cy="907268"/>
          </a:xfrm>
        </p:grpSpPr>
        <p:sp>
          <p:nvSpPr>
            <p:cNvPr id="27" name="矩形 26"/>
            <p:cNvSpPr/>
            <p:nvPr/>
          </p:nvSpPr>
          <p:spPr bwMode="auto">
            <a:xfrm>
              <a:off x="0" y="5343524"/>
              <a:ext cx="9144000" cy="389732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187624" y="5881460"/>
              <a:ext cx="5334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可依請假規定上傳各種附件。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0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8" y="1255241"/>
            <a:ext cx="9145488" cy="483594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764704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送請假單</a:t>
            </a:r>
            <a:r>
              <a:rPr lang="en-US" altLang="zh-TW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(3)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47664" y="450912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設定好流程後，點選</a:t>
            </a:r>
            <a:r>
              <a:rPr lang="zh-TW" altLang="en-US" dirty="0">
                <a:solidFill>
                  <a:srgbClr val="FF0000"/>
                </a:solidFill>
              </a:rPr>
              <a:t>做</a:t>
            </a:r>
            <a:r>
              <a:rPr lang="zh-TW" altLang="en-US" dirty="0" smtClean="0">
                <a:solidFill>
                  <a:srgbClr val="FF0000"/>
                </a:solidFill>
              </a:rPr>
              <a:t>上</a:t>
            </a:r>
            <a:r>
              <a:rPr lang="zh-TW" altLang="en-US" dirty="0">
                <a:solidFill>
                  <a:srgbClr val="FF0000"/>
                </a:solidFill>
              </a:rPr>
              <a:t>角</a:t>
            </a:r>
            <a:r>
              <a:rPr lang="en-US" altLang="zh-TW" dirty="0" smtClean="0">
                <a:solidFill>
                  <a:srgbClr val="FF0000"/>
                </a:solidFill>
              </a:rPr>
              <a:t>『</a:t>
            </a:r>
            <a:r>
              <a:rPr lang="zh-TW" altLang="en-US" dirty="0" smtClean="0">
                <a:solidFill>
                  <a:srgbClr val="FF0000"/>
                </a:solidFill>
              </a:rPr>
              <a:t>完成</a:t>
            </a:r>
            <a:r>
              <a:rPr lang="en-US" altLang="zh-TW" dirty="0" smtClean="0">
                <a:solidFill>
                  <a:srgbClr val="FF0000"/>
                </a:solidFill>
              </a:rPr>
              <a:t>』</a:t>
            </a:r>
            <a:r>
              <a:rPr lang="zh-TW" altLang="en-US" dirty="0" smtClean="0">
                <a:solidFill>
                  <a:srgbClr val="FF0000"/>
                </a:solidFill>
              </a:rPr>
              <a:t>。即可送出請假單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07504" y="1484784"/>
            <a:ext cx="360040" cy="288032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3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764704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請假報表</a:t>
            </a:r>
            <a:r>
              <a:rPr lang="en-US" altLang="zh-TW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(Excel)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662"/>
            <a:ext cx="9144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E3C2-9CFA-4E24-AABA-CC989E7BAB6D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764704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請假報表</a:t>
            </a:r>
            <a:r>
              <a:rPr lang="en-US" altLang="zh-TW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(Excel)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25" descr="C:\E槽\Temp\雲端畫面擷取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6524"/>
          <a:stretch>
            <a:fillRect/>
          </a:stretch>
        </p:blipFill>
        <p:spPr bwMode="auto">
          <a:xfrm>
            <a:off x="0" y="739775"/>
            <a:ext cx="91440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Cyberhood</a:t>
            </a:r>
            <a:r>
              <a:rPr lang="zh-TW" altLang="en-US" dirty="0" smtClean="0"/>
              <a:t>建置實績</a:t>
            </a: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BE1A7-D727-49CC-98B6-CFDC5DC01D9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solidFill>
                  <a:schemeClr val="bg1"/>
                </a:solidFill>
                <a:ea typeface="標楷體" pitchFamily="65" charset="-120"/>
              </a:rPr>
              <a:t>使用中學校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3"/>
          <a:stretch>
            <a:fillRect/>
          </a:stretch>
        </p:blipFill>
        <p:spPr bwMode="auto">
          <a:xfrm>
            <a:off x="520700" y="5734050"/>
            <a:ext cx="892175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>
            <a:fillRect/>
          </a:stretch>
        </p:blipFill>
        <p:spPr bwMode="auto">
          <a:xfrm>
            <a:off x="1189038" y="6078538"/>
            <a:ext cx="869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5"/>
          <a:stretch>
            <a:fillRect/>
          </a:stretch>
        </p:blipFill>
        <p:spPr bwMode="auto">
          <a:xfrm>
            <a:off x="1908175" y="5930900"/>
            <a:ext cx="9239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"/>
          <a:stretch>
            <a:fillRect/>
          </a:stretch>
        </p:blipFill>
        <p:spPr bwMode="auto">
          <a:xfrm>
            <a:off x="2709863" y="6108700"/>
            <a:ext cx="88741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>
            <a:fillRect/>
          </a:stretch>
        </p:blipFill>
        <p:spPr bwMode="auto">
          <a:xfrm>
            <a:off x="3673475" y="5718175"/>
            <a:ext cx="8921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>
            <a:fillRect/>
          </a:stretch>
        </p:blipFill>
        <p:spPr bwMode="auto">
          <a:xfrm>
            <a:off x="4471988" y="6102350"/>
            <a:ext cx="8921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>
            <a:fillRect/>
          </a:stretch>
        </p:blipFill>
        <p:spPr bwMode="auto">
          <a:xfrm>
            <a:off x="5335588" y="6011863"/>
            <a:ext cx="8921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>
            <a:fillRect/>
          </a:stretch>
        </p:blipFill>
        <p:spPr bwMode="auto">
          <a:xfrm>
            <a:off x="6229350" y="5926138"/>
            <a:ext cx="890588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8"/>
          <a:stretch>
            <a:fillRect/>
          </a:stretch>
        </p:blipFill>
        <p:spPr bwMode="auto">
          <a:xfrm>
            <a:off x="7092950" y="6016625"/>
            <a:ext cx="9032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>
            <a:fillRect/>
          </a:stretch>
        </p:blipFill>
        <p:spPr bwMode="auto">
          <a:xfrm>
            <a:off x="7929563" y="5805488"/>
            <a:ext cx="890587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 descr="台灣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3222625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940425" y="979488"/>
            <a:ext cx="1800225" cy="360362"/>
          </a:xfrm>
          <a:prstGeom prst="wedgeRectCallout">
            <a:avLst>
              <a:gd name="adj1" fmla="val -92769"/>
              <a:gd name="adj2" fmla="val 6806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 dirty="0"/>
              <a:t>臺北 </a:t>
            </a:r>
            <a:r>
              <a:rPr lang="en-US" altLang="zh-TW" sz="1800" b="0" dirty="0" smtClean="0"/>
              <a:t>15</a:t>
            </a:r>
            <a:r>
              <a:rPr lang="en-US" altLang="zh-TW" sz="1800" b="0" dirty="0"/>
              <a:t> </a:t>
            </a:r>
            <a:r>
              <a:rPr lang="zh-TW" altLang="en-US" sz="1800" b="0" dirty="0"/>
              <a:t>所</a:t>
            </a: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940425" y="1700213"/>
            <a:ext cx="1800225" cy="360362"/>
          </a:xfrm>
          <a:prstGeom prst="wedgeRectCallout">
            <a:avLst>
              <a:gd name="adj1" fmla="val -95769"/>
              <a:gd name="adj2" fmla="val -62333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/>
              <a:t>新北 </a:t>
            </a:r>
            <a:r>
              <a:rPr lang="en-US" altLang="zh-TW" sz="1800" b="0"/>
              <a:t>11 </a:t>
            </a:r>
            <a:r>
              <a:rPr lang="zh-TW" altLang="en-US" sz="1800" b="0"/>
              <a:t>所</a:t>
            </a: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2016125" y="1195388"/>
            <a:ext cx="1800225" cy="360362"/>
          </a:xfrm>
          <a:prstGeom prst="wedgeRectCallout">
            <a:avLst>
              <a:gd name="adj1" fmla="val 99648"/>
              <a:gd name="adj2" fmla="val 4075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/>
              <a:t>桃園 </a:t>
            </a:r>
            <a:r>
              <a:rPr lang="en-US" altLang="zh-TW" sz="1800" b="0"/>
              <a:t>7 </a:t>
            </a:r>
            <a:r>
              <a:rPr lang="zh-TW" altLang="en-US" sz="1800" b="0"/>
              <a:t>所</a:t>
            </a: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1874838" y="1843088"/>
            <a:ext cx="1800225" cy="360362"/>
          </a:xfrm>
          <a:prstGeom prst="wedgeRectCallout">
            <a:avLst>
              <a:gd name="adj1" fmla="val 100440"/>
              <a:gd name="adj2" fmla="val -52644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/>
              <a:t>新竹 </a:t>
            </a:r>
            <a:r>
              <a:rPr lang="en-US" altLang="zh-TW" sz="1800" b="0"/>
              <a:t>4 </a:t>
            </a:r>
            <a:r>
              <a:rPr lang="zh-TW" altLang="en-US" sz="1800" b="0"/>
              <a:t>所</a:t>
            </a: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1476375" y="2492375"/>
            <a:ext cx="1800225" cy="360363"/>
          </a:xfrm>
          <a:prstGeom prst="wedgeRectCallout">
            <a:avLst>
              <a:gd name="adj1" fmla="val 94032"/>
              <a:gd name="adj2" fmla="val -56606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/>
              <a:t>臺中 </a:t>
            </a:r>
            <a:r>
              <a:rPr lang="en-US" altLang="zh-TW" sz="1800" b="0"/>
              <a:t>3 </a:t>
            </a:r>
            <a:r>
              <a:rPr lang="zh-TW" altLang="en-US" sz="1800" b="0"/>
              <a:t>所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1258888" y="3140075"/>
            <a:ext cx="1800225" cy="360363"/>
          </a:xfrm>
          <a:prstGeom prst="wedgeRectCallout">
            <a:avLst>
              <a:gd name="adj1" fmla="val 88449"/>
              <a:gd name="adj2" fmla="val -115199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/>
              <a:t>彰化 </a:t>
            </a:r>
            <a:r>
              <a:rPr lang="en-US" altLang="zh-TW" sz="1800" b="0"/>
              <a:t>1 </a:t>
            </a:r>
            <a:r>
              <a:rPr lang="zh-TW" altLang="en-US" sz="1800" b="0"/>
              <a:t>所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1370013" y="3787775"/>
            <a:ext cx="1800225" cy="360363"/>
          </a:xfrm>
          <a:prstGeom prst="wedgeRectCallout">
            <a:avLst>
              <a:gd name="adj1" fmla="val 84148"/>
              <a:gd name="adj2" fmla="val -142954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/>
              <a:t>嘉義 </a:t>
            </a:r>
            <a:r>
              <a:rPr lang="en-US" altLang="zh-TW" sz="1800" b="0"/>
              <a:t>3 </a:t>
            </a:r>
            <a:r>
              <a:rPr lang="zh-TW" altLang="en-US" sz="1800" b="0"/>
              <a:t>所</a:t>
            </a: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1514475" y="4435475"/>
            <a:ext cx="1800225" cy="360363"/>
          </a:xfrm>
          <a:prstGeom prst="wedgeRectCallout">
            <a:avLst>
              <a:gd name="adj1" fmla="val 70722"/>
              <a:gd name="adj2" fmla="val -189648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/>
              <a:t>台南 </a:t>
            </a:r>
            <a:r>
              <a:rPr lang="en-US" altLang="zh-TW" sz="1800" b="0"/>
              <a:t>5 </a:t>
            </a:r>
            <a:r>
              <a:rPr lang="zh-TW" altLang="en-US" sz="1800" b="0"/>
              <a:t>所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2019300" y="5083175"/>
            <a:ext cx="1800225" cy="360363"/>
          </a:xfrm>
          <a:prstGeom prst="wedgeRectCallout">
            <a:avLst>
              <a:gd name="adj1" fmla="val 44269"/>
              <a:gd name="adj2" fmla="val -220486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 dirty="0"/>
              <a:t>高雄 </a:t>
            </a:r>
            <a:r>
              <a:rPr lang="en-US" altLang="zh-TW" b="0" dirty="0"/>
              <a:t>2</a:t>
            </a:r>
            <a:r>
              <a:rPr lang="en-US" altLang="zh-TW" sz="1800" b="0" dirty="0"/>
              <a:t> </a:t>
            </a:r>
            <a:r>
              <a:rPr lang="zh-TW" altLang="en-US" sz="1800" b="0" dirty="0"/>
              <a:t>所</a:t>
            </a: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5724525" y="3067050"/>
            <a:ext cx="1800225" cy="360363"/>
          </a:xfrm>
          <a:prstGeom prst="wedgeRectCallout">
            <a:avLst>
              <a:gd name="adj1" fmla="val -89505"/>
              <a:gd name="adj2" fmla="val -55287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1800" b="0"/>
              <a:t>花蓮 </a:t>
            </a:r>
            <a:r>
              <a:rPr lang="en-US" altLang="zh-TW" sz="1800" b="0"/>
              <a:t>2 </a:t>
            </a:r>
            <a:r>
              <a:rPr lang="zh-TW" altLang="en-US" sz="1800" b="0"/>
              <a:t>所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5435600" y="4003675"/>
            <a:ext cx="1800225" cy="360363"/>
          </a:xfrm>
          <a:prstGeom prst="wedgeRectCallout">
            <a:avLst>
              <a:gd name="adj1" fmla="val -101324"/>
              <a:gd name="adj2" fmla="val 12116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zh-TW" altLang="en-US" sz="1800" b="0" dirty="0"/>
              <a:t>台東 </a:t>
            </a:r>
            <a:r>
              <a:rPr lang="en-US" altLang="zh-TW" sz="1800" b="0" dirty="0"/>
              <a:t>2 </a:t>
            </a:r>
            <a:r>
              <a:rPr lang="zh-TW" altLang="en-US" sz="1800" b="0" dirty="0"/>
              <a:t>所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5999163" y="4875213"/>
            <a:ext cx="23391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dirty="0"/>
              <a:t>共計 </a:t>
            </a:r>
            <a:r>
              <a:rPr lang="en-US" altLang="zh-TW" sz="3600" dirty="0" smtClean="0"/>
              <a:t>55 </a:t>
            </a:r>
            <a:r>
              <a:rPr lang="zh-TW" altLang="en-US" sz="3600" dirty="0"/>
              <a:t>所</a:t>
            </a:r>
          </a:p>
        </p:txBody>
      </p:sp>
    </p:spTree>
    <p:extLst>
      <p:ext uri="{BB962C8B-B14F-4D97-AF65-F5344CB8AC3E}">
        <p14:creationId xmlns:p14="http://schemas.microsoft.com/office/powerpoint/2010/main" val="12824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1FC5A-0715-4E79-9065-FF40EF2B07E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zh-TW" sz="1400" smtClean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01838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your listening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3125788"/>
            <a:ext cx="6048375" cy="13827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b="1" smtClean="0">
                <a:ea typeface="標楷體" panose="03000509000000000000" pitchFamily="65" charset="-120"/>
              </a:rPr>
              <a:t>國尊科技股份有限公司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Kinghood Technology Co. Ltd.</a:t>
            </a:r>
            <a:endParaRPr lang="zh-TW" altLang="en-US" b="1" smtClean="0"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http://www.kinghood.com.tw</a:t>
            </a:r>
            <a:endParaRPr lang="en-US" altLang="zh-TW" sz="2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2700338" y="4915942"/>
            <a:ext cx="51990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200" dirty="0">
                <a:ea typeface="標楷體" panose="03000509000000000000" pitchFamily="65" charset="-120"/>
              </a:rPr>
              <a:t>台北市文山區木柵路一段</a:t>
            </a:r>
            <a:r>
              <a:rPr lang="en-US" altLang="zh-TW" sz="2200" dirty="0">
                <a:ea typeface="標楷體" panose="03000509000000000000" pitchFamily="65" charset="-120"/>
              </a:rPr>
              <a:t>52</a:t>
            </a:r>
            <a:r>
              <a:rPr lang="zh-TW" altLang="en-US" sz="2200" dirty="0">
                <a:ea typeface="標楷體" panose="03000509000000000000" pitchFamily="65" charset="-120"/>
              </a:rPr>
              <a:t>號</a:t>
            </a:r>
            <a:r>
              <a:rPr lang="en-US" altLang="zh-TW" sz="2200" dirty="0">
                <a:ea typeface="標楷體" panose="03000509000000000000" pitchFamily="65" charset="-120"/>
              </a:rPr>
              <a:t>3</a:t>
            </a:r>
            <a:r>
              <a:rPr lang="zh-TW" altLang="en-US" sz="2200" dirty="0">
                <a:ea typeface="標楷體" panose="03000509000000000000" pitchFamily="65" charset="-120"/>
              </a:rPr>
              <a:t>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200" dirty="0">
                <a:ea typeface="標楷體" panose="03000509000000000000" pitchFamily="65" charset="-120"/>
              </a:rPr>
              <a:t>電話：</a:t>
            </a:r>
            <a:r>
              <a:rPr lang="en-US" altLang="zh-TW" sz="2200" smtClean="0">
                <a:ea typeface="標楷體" panose="03000509000000000000" pitchFamily="65" charset="-120"/>
              </a:rPr>
              <a:t>02-2236-9917</a:t>
            </a:r>
          </a:p>
        </p:txBody>
      </p:sp>
      <p:sp>
        <p:nvSpPr>
          <p:cNvPr id="53254" name="Rectangle 13"/>
          <p:cNvSpPr>
            <a:spLocks noChangeArrowheads="1"/>
          </p:cNvSpPr>
          <p:nvPr/>
        </p:nvSpPr>
        <p:spPr bwMode="auto">
          <a:xfrm>
            <a:off x="1755775" y="5111750"/>
            <a:ext cx="742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200">
                <a:ea typeface="標楷體" panose="03000509000000000000" pitchFamily="65" charset="-120"/>
              </a:rPr>
              <a:t>台北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B486EA-DA5C-4402-BAA9-57EB3D3335BB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smtClean="0"/>
          </a:p>
        </p:txBody>
      </p:sp>
      <p:pic>
        <p:nvPicPr>
          <p:cNvPr id="10243" name="Picture 3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/>
          <a:stretch>
            <a:fillRect/>
          </a:stretch>
        </p:blipFill>
        <p:spPr bwMode="auto">
          <a:xfrm>
            <a:off x="1176338" y="1517650"/>
            <a:ext cx="63722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1493838" y="762000"/>
            <a:ext cx="60071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ts val="2000"/>
              </a:spcBef>
              <a:buClr>
                <a:srgbClr val="000000"/>
              </a:buClr>
              <a:buFontTx/>
              <a:buNone/>
              <a:defRPr/>
            </a:pPr>
            <a:r>
              <a:rPr kumimoji="0" lang="zh-TW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系統流程說明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268413"/>
            <a:ext cx="91281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3C4148-49F9-4D98-95F3-223FFA8AD982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7338"/>
            <a:ext cx="8229600" cy="490537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登入畫面</a:t>
            </a:r>
            <a:endParaRPr lang="en-US" altLang="zh-TW" sz="32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6271" name="Oval 15"/>
          <p:cNvSpPr>
            <a:spLocks noChangeArrowheads="1"/>
          </p:cNvSpPr>
          <p:nvPr/>
        </p:nvSpPr>
        <p:spPr bwMode="auto">
          <a:xfrm>
            <a:off x="4284663" y="2276475"/>
            <a:ext cx="2471737" cy="431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anose="03000509000000000000" pitchFamily="65" charset="-120"/>
            </a:endParaRPr>
          </a:p>
        </p:txBody>
      </p:sp>
      <p:sp>
        <p:nvSpPr>
          <p:cNvPr id="14346" name="文字方塊 2"/>
          <p:cNvSpPr txBox="1">
            <a:spLocks noChangeArrowheads="1"/>
          </p:cNvSpPr>
          <p:nvPr/>
        </p:nvSpPr>
        <p:spPr bwMode="auto">
          <a:xfrm>
            <a:off x="193675" y="81280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66"/>
                </a:solidFill>
                <a:ea typeface="標楷體" panose="03000509000000000000" pitchFamily="65" charset="-120"/>
              </a:rPr>
              <a:t>支援多種遊覽器</a:t>
            </a: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4911725" y="282257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  <a:ea typeface="標楷體" panose="03000509000000000000" pitchFamily="65" charset="-120"/>
              </a:rPr>
              <a:t>支援多國語言</a:t>
            </a:r>
          </a:p>
        </p:txBody>
      </p:sp>
      <p:pic>
        <p:nvPicPr>
          <p:cNvPr id="13320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765175"/>
            <a:ext cx="1200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09600"/>
            <a:ext cx="17494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719138"/>
            <a:ext cx="10287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777875"/>
            <a:ext cx="1393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679450"/>
            <a:ext cx="12033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1" grpId="0" animBg="1"/>
      <p:bldP spid="1434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25" descr="C:\E槽\Temp\雲端畫面擷取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6524"/>
          <a:stretch>
            <a:fillRect/>
          </a:stretch>
        </p:blipFill>
        <p:spPr bwMode="auto">
          <a:xfrm>
            <a:off x="0" y="739775"/>
            <a:ext cx="91440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標題 1"/>
          <p:cNvSpPr>
            <a:spLocks noGrp="1"/>
          </p:cNvSpPr>
          <p:nvPr>
            <p:ph type="ctrTitle"/>
          </p:nvPr>
        </p:nvSpPr>
        <p:spPr>
          <a:xfrm>
            <a:off x="720725" y="1935163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mtClean="0"/>
              <a:t>電子簽核篇</a:t>
            </a: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20D064-496B-40B5-9493-A92E0DF120BA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F4D6D8-DD39-42EA-9466-7F6B897FBBEA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 smtClean="0">
                <a:ea typeface="標楷體" panose="03000509000000000000" pitchFamily="65" charset="-120"/>
              </a:rPr>
              <a:t>發文  </a:t>
            </a:r>
            <a:r>
              <a:rPr lang="en-US" altLang="zh-TW" sz="3200" b="1" smtClean="0">
                <a:ea typeface="標楷體" panose="03000509000000000000" pitchFamily="65" charset="-120"/>
              </a:rPr>
              <a:t>3 </a:t>
            </a:r>
            <a:r>
              <a:rPr lang="zh-TW" altLang="en-US" sz="3200" b="1" smtClean="0">
                <a:ea typeface="標楷體" panose="03000509000000000000" pitchFamily="65" charset="-120"/>
              </a:rPr>
              <a:t>步驟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52475"/>
            <a:ext cx="9144000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50825" y="2120900"/>
            <a:ext cx="1008063" cy="1444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anose="03000509000000000000" pitchFamily="65" charset="-120"/>
            </a:endParaRP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755650" y="2278063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41275" y="2709863"/>
            <a:ext cx="1692275" cy="935161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ea typeface="標楷體" panose="03000509000000000000" pitchFamily="65" charset="-120"/>
              </a:rPr>
              <a:t>外來文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標楷體" panose="03000509000000000000" pitchFamily="65" charset="-120"/>
              </a:rPr>
              <a:t>公文</a:t>
            </a:r>
            <a:r>
              <a:rPr lang="zh-TW" altLang="en-US" sz="1800" dirty="0">
                <a:ea typeface="標楷體" panose="03000509000000000000" pitchFamily="65" charset="-120"/>
              </a:rPr>
              <a:t>自動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ea typeface="標楷體" panose="03000509000000000000" pitchFamily="65" charset="-120"/>
              </a:rPr>
              <a:t>匯入草稿夾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  <p:bldP spid="972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65175"/>
            <a:ext cx="91630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13634-999E-4D08-9ABC-787F8B241B82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 </a:t>
            </a:r>
            <a:r>
              <a:rPr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203575" y="1916113"/>
            <a:ext cx="4897438" cy="15843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747963" y="3806825"/>
            <a:ext cx="580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  <a:ea typeface="標楷體" panose="03000509000000000000" pitchFamily="65" charset="-120"/>
              </a:rPr>
              <a:t>完整抓取交換系統</a:t>
            </a:r>
            <a:r>
              <a:rPr lang="en-US" altLang="zh-TW" sz="1800">
                <a:solidFill>
                  <a:srgbClr val="FF0000"/>
                </a:solidFill>
                <a:ea typeface="標楷體" panose="03000509000000000000" pitchFamily="65" charset="-120"/>
              </a:rPr>
              <a:t>DI</a:t>
            </a:r>
            <a:r>
              <a:rPr lang="zh-TW" altLang="en-US" sz="1800">
                <a:solidFill>
                  <a:srgbClr val="FF0000"/>
                </a:solidFill>
                <a:ea typeface="標楷體" panose="03000509000000000000" pitchFamily="65" charset="-120"/>
              </a:rPr>
              <a:t>檔內的預設主旨、速別、機密等級</a:t>
            </a:r>
            <a:endParaRPr lang="en-US" altLang="zh-TW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3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雲端公文簽核系統</Template>
  <TotalTime>431</TotalTime>
  <Words>965</Words>
  <Application>Microsoft Office PowerPoint</Application>
  <PresentationFormat>如螢幕大小 (4:3)</PresentationFormat>
  <Paragraphs>209</Paragraphs>
  <Slides>47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2_Default Design</vt:lpstr>
      <vt:lpstr>雲端公文簽核系統</vt:lpstr>
      <vt:lpstr>PowerPoint 簡報</vt:lpstr>
      <vt:lpstr>雲端公文簽核系統四大優點</vt:lpstr>
      <vt:lpstr>PowerPoint 簡報</vt:lpstr>
      <vt:lpstr>PowerPoint 簡報</vt:lpstr>
      <vt:lpstr>登入畫面</vt:lpstr>
      <vt:lpstr>電子簽核篇</vt:lpstr>
      <vt:lpstr>發文  3 步驟</vt:lpstr>
      <vt:lpstr>步驟 1</vt:lpstr>
      <vt:lpstr>步驟 2</vt:lpstr>
      <vt:lpstr>步驟 3</vt:lpstr>
      <vt:lpstr>公文已成功送出畫面1</vt:lpstr>
      <vt:lpstr>公文追蹤1</vt:lpstr>
      <vt:lpstr>PowerPoint 簡報</vt:lpstr>
      <vt:lpstr>簽核者畫面</vt:lpstr>
      <vt:lpstr>簽核者內文呈現畫面1</vt:lpstr>
      <vt:lpstr>簽核者內文呈現畫面2</vt:lpstr>
      <vt:lpstr>結案公文</vt:lpstr>
      <vt:lpstr>PowerPoint 簡報</vt:lpstr>
      <vt:lpstr>公文系統篇</vt:lpstr>
      <vt:lpstr>PowerPoint 簡報</vt:lpstr>
      <vt:lpstr>PowerPoint 簡報</vt:lpstr>
      <vt:lpstr>PowerPoint 簡報</vt:lpstr>
      <vt:lpstr>PowerPoint 簡報</vt:lpstr>
      <vt:lpstr>公文系統篇 報表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電子簽核番外篇 (表單資料庫)</vt:lpstr>
      <vt:lpstr>PowerPoint 簡報</vt:lpstr>
      <vt:lpstr>PowerPoint 簡報</vt:lpstr>
      <vt:lpstr>PowerPoint 簡報</vt:lpstr>
      <vt:lpstr>國尊科技Cyberhood智慧手機功能應用</vt:lpstr>
      <vt:lpstr>PowerPoint 簡報</vt:lpstr>
      <vt:lpstr>Cyberhood請假系統 (加購功能)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Cyberhood建置實績</vt:lpstr>
      <vt:lpstr>使用中學校</vt:lpstr>
      <vt:lpstr>Thank you for your listening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雲端公文簽核系統</dc:title>
  <dc:creator>eepin</dc:creator>
  <cp:lastModifiedBy>cyberhood</cp:lastModifiedBy>
  <cp:revision>102</cp:revision>
  <dcterms:created xsi:type="dcterms:W3CDTF">2016-01-27T03:00:59Z</dcterms:created>
  <dcterms:modified xsi:type="dcterms:W3CDTF">2019-04-19T09:39:46Z</dcterms:modified>
</cp:coreProperties>
</file>